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9" r:id="rId6"/>
    <p:sldId id="310" r:id="rId7"/>
    <p:sldId id="303" r:id="rId8"/>
    <p:sldId id="312" r:id="rId9"/>
    <p:sldId id="311" r:id="rId10"/>
    <p:sldId id="302" r:id="rId11"/>
    <p:sldId id="319" r:id="rId12"/>
    <p:sldId id="328" r:id="rId13"/>
    <p:sldId id="327" r:id="rId14"/>
    <p:sldId id="329" r:id="rId15"/>
    <p:sldId id="301" r:id="rId16"/>
    <p:sldId id="330" r:id="rId17"/>
    <p:sldId id="331" r:id="rId18"/>
    <p:sldId id="321" r:id="rId19"/>
    <p:sldId id="320" r:id="rId20"/>
    <p:sldId id="333" r:id="rId21"/>
    <p:sldId id="332" r:id="rId22"/>
    <p:sldId id="308" r:id="rId2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C125"/>
    <a:srgbClr val="CC0099"/>
    <a:srgbClr val="990033"/>
    <a:srgbClr val="CC0066"/>
    <a:srgbClr val="FFB2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07"/>
  </p:normalViewPr>
  <p:slideViewPr>
    <p:cSldViewPr>
      <p:cViewPr>
        <p:scale>
          <a:sx n="67" d="100"/>
          <a:sy n="67" d="100"/>
        </p:scale>
        <p:origin x="880" y="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6/07/16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7461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6/07/16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762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6/07/16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025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6/07/16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3986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6/07/16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374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6/07/16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724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6/07/16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6356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6/07/16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1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6/07/16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762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6/07/16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39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6/07/16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3265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615DE-3D0F-4EE1-B1A7-DED8F4937CF5}" type="datetimeFigureOut">
              <a:rPr lang="es-CO" smtClean="0"/>
              <a:pPr/>
              <a:t>6/07/16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6390E-A369-47C8-82AD-D961993E8F0F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9737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emf"/><Relationship Id="rId8" Type="http://schemas.openxmlformats.org/officeDocument/2006/relationships/image" Target="../media/image8.pn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emf"/><Relationship Id="rId8" Type="http://schemas.openxmlformats.org/officeDocument/2006/relationships/image" Target="../media/image8.png"/><Relationship Id="rId9" Type="http://schemas.openxmlformats.org/officeDocument/2006/relationships/image" Target="../media/image9.emf"/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emf"/><Relationship Id="rId8" Type="http://schemas.openxmlformats.org/officeDocument/2006/relationships/image" Target="../media/image8.png"/><Relationship Id="rId9" Type="http://schemas.openxmlformats.org/officeDocument/2006/relationships/image" Target="../media/image9.emf"/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emf"/><Relationship Id="rId8" Type="http://schemas.openxmlformats.org/officeDocument/2006/relationships/image" Target="../media/image8.png"/><Relationship Id="rId9" Type="http://schemas.openxmlformats.org/officeDocument/2006/relationships/image" Target="../media/image9.emf"/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emf"/><Relationship Id="rId8" Type="http://schemas.openxmlformats.org/officeDocument/2006/relationships/image" Target="../media/image8.png"/><Relationship Id="rId9" Type="http://schemas.openxmlformats.org/officeDocument/2006/relationships/image" Target="../media/image10.emf"/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emf"/><Relationship Id="rId8" Type="http://schemas.openxmlformats.org/officeDocument/2006/relationships/image" Target="../media/image8.png"/><Relationship Id="rId9" Type="http://schemas.openxmlformats.org/officeDocument/2006/relationships/image" Target="../media/image10.emf"/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emf"/><Relationship Id="rId8" Type="http://schemas.openxmlformats.org/officeDocument/2006/relationships/image" Target="../media/image8.png"/><Relationship Id="rId9" Type="http://schemas.openxmlformats.org/officeDocument/2006/relationships/image" Target="../media/image10.emf"/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emf"/><Relationship Id="rId8" Type="http://schemas.openxmlformats.org/officeDocument/2006/relationships/image" Target="../media/image8.png"/><Relationship Id="rId9" Type="http://schemas.openxmlformats.org/officeDocument/2006/relationships/image" Target="../media/image10.emf"/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emf"/><Relationship Id="rId8" Type="http://schemas.openxmlformats.org/officeDocument/2006/relationships/image" Target="../media/image8.png"/><Relationship Id="rId9" Type="http://schemas.openxmlformats.org/officeDocument/2006/relationships/image" Target="../media/image11.png"/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emf"/><Relationship Id="rId7" Type="http://schemas.openxmlformats.org/officeDocument/2006/relationships/image" Target="../media/image8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emf"/><Relationship Id="rId8" Type="http://schemas.openxmlformats.org/officeDocument/2006/relationships/image" Target="../media/image8.pn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emf"/><Relationship Id="rId8" Type="http://schemas.openxmlformats.org/officeDocument/2006/relationships/image" Target="../media/image8.pn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emf"/><Relationship Id="rId8" Type="http://schemas.openxmlformats.org/officeDocument/2006/relationships/image" Target="../media/image8.pn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emf"/><Relationship Id="rId8" Type="http://schemas.openxmlformats.org/officeDocument/2006/relationships/image" Target="../media/image8.pn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emf"/><Relationship Id="rId8" Type="http://schemas.openxmlformats.org/officeDocument/2006/relationships/image" Target="../media/image8.pn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emf"/><Relationship Id="rId8" Type="http://schemas.openxmlformats.org/officeDocument/2006/relationships/image" Target="../media/image8.pn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emf"/><Relationship Id="rId8" Type="http://schemas.openxmlformats.org/officeDocument/2006/relationships/image" Target="../media/image8.pn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4" t="53017" r="45321" b="9968"/>
          <a:stretch/>
        </p:blipFill>
        <p:spPr bwMode="auto">
          <a:xfrm>
            <a:off x="0" y="2060848"/>
            <a:ext cx="12181413" cy="3024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0" y="2132856"/>
            <a:ext cx="121814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RUTAS INTEGRALES DE ATENCION (RIAS) </a:t>
            </a:r>
            <a:r>
              <a:rPr lang="es-CO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</a:t>
            </a:r>
            <a:r>
              <a:rPr lang="es-CO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ENFERMEDADES </a:t>
            </a:r>
            <a:r>
              <a:rPr lang="es-E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TRANSMISIBLES </a:t>
            </a:r>
          </a:p>
          <a:p>
            <a:pPr algn="just"/>
            <a:endParaRPr lang="es-ES" sz="36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s-E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RUTA INTEGRAL DE ATENCIÓN PARA HIPERTENSION ARTERIAL </a:t>
            </a:r>
            <a:endParaRPr lang="es-CO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735" y="5589240"/>
            <a:ext cx="7041930" cy="1191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82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/>
          <p:cNvPicPr>
            <a:picLocks noChangeAspect="1"/>
          </p:cNvPicPr>
          <p:nvPr/>
        </p:nvPicPr>
        <p:blipFill rotWithShape="1">
          <a:blip r:embed="rId2"/>
          <a:srcRect l="4262" r="4979" b="3430"/>
          <a:stretch/>
        </p:blipFill>
        <p:spPr>
          <a:xfrm>
            <a:off x="1991544" y="675212"/>
            <a:ext cx="8150718" cy="5452393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4" t="53017" r="45321" b="9968"/>
          <a:stretch/>
        </p:blipFill>
        <p:spPr bwMode="auto">
          <a:xfrm>
            <a:off x="0" y="61666"/>
            <a:ext cx="12215333" cy="596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4143456" y="-993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0" y="116632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INTERVENCIONES PARA PROMOVER LOS ESTILOS DE VIDA SALUDABLES, LA SALUD CARDIOVASCULAR Y </a:t>
            </a:r>
            <a:r>
              <a:rPr lang="es-C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PREVENIR LA HIPERTENSION ARTERIAL EL </a:t>
            </a: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ENTORNO EDUCATIVO </a:t>
            </a:r>
            <a:r>
              <a:rPr lang="es-C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(colegios, universidades)</a:t>
            </a:r>
            <a:endParaRPr lang="es-E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940325" y="1324531"/>
            <a:ext cx="3718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Gestión Salud Pública</a:t>
            </a:r>
            <a:endParaRPr lang="es-CO" sz="1400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080079" y="1332909"/>
            <a:ext cx="2208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bg1"/>
                </a:solidFill>
                <a:latin typeface="Segoe UI Light" panose="020B0502040204020203" pitchFamily="34" charset="0"/>
              </a:rPr>
              <a:t>Promoción de la Salud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2919411" y="5129446"/>
            <a:ext cx="3079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5" name="CuadroTexto 44"/>
          <p:cNvSpPr txBox="1"/>
          <p:nvPr/>
        </p:nvSpPr>
        <p:spPr>
          <a:xfrm>
            <a:off x="3871131" y="4703467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Laboral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0325" y="4387981"/>
            <a:ext cx="438950" cy="298730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5241" y="2680230"/>
            <a:ext cx="317019" cy="317019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5280" y="2704617"/>
            <a:ext cx="371888" cy="268247"/>
          </a:xfrm>
          <a:prstGeom prst="rect">
            <a:avLst/>
          </a:prstGeom>
        </p:spPr>
      </p:pic>
      <p:pic>
        <p:nvPicPr>
          <p:cNvPr id="46" name="Imagen 4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23708" y="4365104"/>
            <a:ext cx="444500" cy="228600"/>
          </a:xfrm>
          <a:prstGeom prst="rect">
            <a:avLst/>
          </a:prstGeom>
        </p:spPr>
      </p:pic>
      <p:sp>
        <p:nvSpPr>
          <p:cNvPr id="47" name="Rectángulo 46"/>
          <p:cNvSpPr/>
          <p:nvPr/>
        </p:nvSpPr>
        <p:spPr>
          <a:xfrm>
            <a:off x="7381544" y="4686711"/>
            <a:ext cx="7537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Educativo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6540673" y="2967512"/>
            <a:ext cx="9954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Comunitario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4629403" y="3014005"/>
            <a:ext cx="7847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Hogar</a:t>
            </a:r>
            <a:endParaRPr lang="es-CO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4435804" y="2996505"/>
            <a:ext cx="3028348" cy="27877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400" b="1" dirty="0">
              <a:latin typeface="Segoe UI Light"/>
              <a:cs typeface="Segoe UI Light"/>
            </a:endParaRPr>
          </a:p>
          <a:p>
            <a:pPr algn="ctr"/>
            <a:endParaRPr lang="es-ES_tradnl" sz="1400" b="1" dirty="0">
              <a:latin typeface="Segoe UI Light"/>
              <a:cs typeface="Segoe UI Ligh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49942" y="3817819"/>
            <a:ext cx="1160140" cy="112120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918902" y="3261927"/>
            <a:ext cx="21381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Acciones</a:t>
            </a:r>
          </a:p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Individuales</a:t>
            </a:r>
            <a:endParaRPr lang="es-CO" sz="13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6" name="Llamada rectangular 5"/>
          <p:cNvSpPr/>
          <p:nvPr/>
        </p:nvSpPr>
        <p:spPr>
          <a:xfrm rot="5400000">
            <a:off x="7492070" y="1654975"/>
            <a:ext cx="5400598" cy="3737493"/>
          </a:xfrm>
          <a:prstGeom prst="wedgeRectCallout">
            <a:avLst>
              <a:gd name="adj1" fmla="val 25564"/>
              <a:gd name="adj2" fmla="val 56658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Rectángulo 3"/>
          <p:cNvSpPr/>
          <p:nvPr/>
        </p:nvSpPr>
        <p:spPr>
          <a:xfrm>
            <a:off x="8330955" y="1616640"/>
            <a:ext cx="3730161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Reducción en la exposición a productos derivados del tabaco y consumo nocivo de alcohol </a:t>
            </a:r>
          </a:p>
          <a:p>
            <a:pPr algn="just"/>
            <a:endParaRPr lang="es-ES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. Fomentar  la estrategia de ESPACIOS AMIGABLES PARA ADOLESCENTES</a:t>
            </a:r>
          </a:p>
          <a:p>
            <a:pPr algn="just"/>
            <a:endParaRPr lang="es-CO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16. Promover y coordinar espacios de educación en habilidades para la vida con énfasis en  la cesación del consumo de tabaco, y consumo abusivo de alcohol en el entorno universitario.</a:t>
            </a:r>
          </a:p>
          <a:p>
            <a:pPr algn="just"/>
            <a:endParaRPr lang="es-CO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17. Promover y posicionar actividades educativas orientadas a generar reflexión grupal e individual sobre el consumo de alcohol, sus factores de riesgo y mecanismos para adoptar comportamientos saludables, en el entorno universitario</a:t>
            </a:r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CO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Imagen 45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35360" y="1159261"/>
            <a:ext cx="1380604" cy="7100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6053843"/>
            <a:ext cx="4488640" cy="75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84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/>
          <p:cNvPicPr>
            <a:picLocks noChangeAspect="1"/>
          </p:cNvPicPr>
          <p:nvPr/>
        </p:nvPicPr>
        <p:blipFill rotWithShape="1">
          <a:blip r:embed="rId2"/>
          <a:srcRect l="4262" r="4979" b="3430"/>
          <a:stretch/>
        </p:blipFill>
        <p:spPr>
          <a:xfrm>
            <a:off x="1826959" y="565114"/>
            <a:ext cx="8315303" cy="5562492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4" t="53017" r="45321" b="9968"/>
          <a:stretch/>
        </p:blipFill>
        <p:spPr bwMode="auto">
          <a:xfrm>
            <a:off x="0" y="116632"/>
            <a:ext cx="1219200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4143456" y="-993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3940325" y="1324531"/>
            <a:ext cx="3718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Salud Pública</a:t>
            </a:r>
            <a:endParaRPr lang="es-CO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080079" y="1332909"/>
            <a:ext cx="2208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Promoción de la Salud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2919411" y="5129446"/>
            <a:ext cx="3079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5" name="CuadroTexto 44"/>
          <p:cNvSpPr txBox="1"/>
          <p:nvPr/>
        </p:nvSpPr>
        <p:spPr>
          <a:xfrm>
            <a:off x="3871131" y="4703467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Laboral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0325" y="4387981"/>
            <a:ext cx="438950" cy="298730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5241" y="2680230"/>
            <a:ext cx="317019" cy="317019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5280" y="2704617"/>
            <a:ext cx="371888" cy="268247"/>
          </a:xfrm>
          <a:prstGeom prst="rect">
            <a:avLst/>
          </a:prstGeom>
        </p:spPr>
      </p:pic>
      <p:pic>
        <p:nvPicPr>
          <p:cNvPr id="46" name="Imagen 4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36160" y="4407918"/>
            <a:ext cx="444500" cy="228600"/>
          </a:xfrm>
          <a:prstGeom prst="rect">
            <a:avLst/>
          </a:prstGeom>
        </p:spPr>
      </p:pic>
      <p:sp>
        <p:nvSpPr>
          <p:cNvPr id="47" name="Rectángulo 46"/>
          <p:cNvSpPr/>
          <p:nvPr/>
        </p:nvSpPr>
        <p:spPr>
          <a:xfrm>
            <a:off x="7381544" y="4686711"/>
            <a:ext cx="7537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Educativo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4629403" y="3014005"/>
            <a:ext cx="7847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Hogar</a:t>
            </a:r>
            <a:endParaRPr lang="es-CO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4435804" y="2996506"/>
            <a:ext cx="3002268" cy="278295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400" b="1" dirty="0">
              <a:latin typeface="Segoe UI Light"/>
              <a:cs typeface="Segoe UI Light"/>
            </a:endParaRPr>
          </a:p>
          <a:p>
            <a:pPr algn="ctr"/>
            <a:endParaRPr lang="es-ES_tradnl" sz="1400" b="1" dirty="0">
              <a:latin typeface="Segoe UI Light"/>
              <a:cs typeface="Segoe UI Ligh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49942" y="3817819"/>
            <a:ext cx="1160140" cy="112120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918902" y="3261927"/>
            <a:ext cx="21381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Acciones</a:t>
            </a:r>
          </a:p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Individuales</a:t>
            </a:r>
            <a:endParaRPr lang="es-CO" sz="13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4" name="Llamada rectangular 3"/>
          <p:cNvSpPr/>
          <p:nvPr/>
        </p:nvSpPr>
        <p:spPr>
          <a:xfrm rot="5400000">
            <a:off x="8021413" y="1097970"/>
            <a:ext cx="3983207" cy="4035388"/>
          </a:xfrm>
          <a:prstGeom prst="wedgeRectCallout">
            <a:avLst>
              <a:gd name="adj1" fmla="val -5816"/>
              <a:gd name="adj2" fmla="val 70994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31" name="Imagen 3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3352" y="1764072"/>
            <a:ext cx="906944" cy="746895"/>
          </a:xfrm>
          <a:prstGeom prst="rect">
            <a:avLst/>
          </a:prstGeom>
        </p:spPr>
      </p:pic>
      <p:sp>
        <p:nvSpPr>
          <p:cNvPr id="48" name="CuadroTexto 47"/>
          <p:cNvSpPr txBox="1"/>
          <p:nvPr/>
        </p:nvSpPr>
        <p:spPr>
          <a:xfrm>
            <a:off x="5188053" y="2256495"/>
            <a:ext cx="162259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Comunitario </a:t>
            </a:r>
          </a:p>
          <a:p>
            <a:pPr algn="ctr"/>
            <a:r>
              <a:rPr lang="es-ES_tradnl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(Hogar y espacio público) </a:t>
            </a:r>
            <a:endParaRPr lang="es-ES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Imagen 24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364104" y="1585257"/>
            <a:ext cx="925710" cy="925710"/>
          </a:xfrm>
          <a:prstGeom prst="rect">
            <a:avLst/>
          </a:prstGeom>
        </p:spPr>
      </p:pic>
      <p:sp>
        <p:nvSpPr>
          <p:cNvPr id="28" name="CuadroTexto 13"/>
          <p:cNvSpPr txBox="1"/>
          <p:nvPr/>
        </p:nvSpPr>
        <p:spPr>
          <a:xfrm>
            <a:off x="-15921" y="10792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INTERVENCIONES PARA PROMOVER LOS ESTILOS DE VIDA SALUDABLES, LA SALUD CARDIOVASCULAR Y </a:t>
            </a:r>
            <a:r>
              <a:rPr lang="es-C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PREVENIR LA HIPERTENSION ARTERIAL EL </a:t>
            </a: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ENTORNO </a:t>
            </a:r>
            <a:r>
              <a:rPr lang="es-CO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COMUNITARIO (hogar, espacio público)</a:t>
            </a:r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995323" y="1418968"/>
            <a:ext cx="39758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PROMOCION DE LA ALIMENTACION SALUDABLE </a:t>
            </a:r>
          </a:p>
          <a:p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18. Promover </a:t>
            </a:r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el desarrollo de Huertas caseras y comunitarias en viviendas </a:t>
            </a:r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urbanas.</a:t>
            </a:r>
          </a:p>
          <a:p>
            <a:endParaRPr lang="es-CO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Promover y posicionar la Instalación de centros de expendio de frutas y verduras  en zonas marginadas cercanos a las viviendas.</a:t>
            </a:r>
          </a:p>
          <a:p>
            <a:endParaRPr lang="es-CO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20. Promover y posicionar   medidas de control a la oferta alimentos de alta densidad calórica y alto contenido de nutrientes críticos (azúcar, sal, grasas saturadas y grasas </a:t>
            </a:r>
            <a:r>
              <a:rPr lang="es-CO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trans</a:t>
            </a:r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) en el espacio público y  la vivienda</a:t>
            </a:r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CO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21. Promover y posicionar mecanismos de información  de los beneficios y contenidos nutricionales en puntos de expendio de </a:t>
            </a:r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alimentos</a:t>
            </a:r>
            <a:endParaRPr lang="es-CO" b="1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6053843"/>
            <a:ext cx="4488640" cy="75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65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/>
          <p:cNvPicPr>
            <a:picLocks noChangeAspect="1"/>
          </p:cNvPicPr>
          <p:nvPr/>
        </p:nvPicPr>
        <p:blipFill rotWithShape="1">
          <a:blip r:embed="rId2"/>
          <a:srcRect l="4262" r="4979" b="3430"/>
          <a:stretch/>
        </p:blipFill>
        <p:spPr>
          <a:xfrm>
            <a:off x="1826959" y="565114"/>
            <a:ext cx="8315303" cy="5562492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4" t="53017" r="45321" b="9968"/>
          <a:stretch/>
        </p:blipFill>
        <p:spPr bwMode="auto">
          <a:xfrm>
            <a:off x="0" y="116632"/>
            <a:ext cx="1219200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4143456" y="-993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3940325" y="1324531"/>
            <a:ext cx="3718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Salud Pública</a:t>
            </a:r>
            <a:endParaRPr lang="es-CO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080079" y="1332909"/>
            <a:ext cx="2208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Promoción de la Salud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2919411" y="5129446"/>
            <a:ext cx="3079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5" name="CuadroTexto 44"/>
          <p:cNvSpPr txBox="1"/>
          <p:nvPr/>
        </p:nvSpPr>
        <p:spPr>
          <a:xfrm>
            <a:off x="3871131" y="4703467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Laboral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0325" y="4387981"/>
            <a:ext cx="438950" cy="298730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5241" y="2680230"/>
            <a:ext cx="317019" cy="317019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5280" y="2704617"/>
            <a:ext cx="371888" cy="268247"/>
          </a:xfrm>
          <a:prstGeom prst="rect">
            <a:avLst/>
          </a:prstGeom>
        </p:spPr>
      </p:pic>
      <p:pic>
        <p:nvPicPr>
          <p:cNvPr id="46" name="Imagen 4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36160" y="4407918"/>
            <a:ext cx="444500" cy="228600"/>
          </a:xfrm>
          <a:prstGeom prst="rect">
            <a:avLst/>
          </a:prstGeom>
        </p:spPr>
      </p:pic>
      <p:sp>
        <p:nvSpPr>
          <p:cNvPr id="47" name="Rectángulo 46"/>
          <p:cNvSpPr/>
          <p:nvPr/>
        </p:nvSpPr>
        <p:spPr>
          <a:xfrm>
            <a:off x="7381544" y="4686711"/>
            <a:ext cx="7537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Educativo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4629403" y="3014005"/>
            <a:ext cx="7847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Hogar</a:t>
            </a:r>
            <a:endParaRPr lang="es-CO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4435804" y="2996506"/>
            <a:ext cx="3002268" cy="278295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400" b="1" dirty="0">
              <a:latin typeface="Segoe UI Light"/>
              <a:cs typeface="Segoe UI Light"/>
            </a:endParaRPr>
          </a:p>
          <a:p>
            <a:pPr algn="ctr"/>
            <a:endParaRPr lang="es-ES_tradnl" sz="1400" b="1" dirty="0">
              <a:latin typeface="Segoe UI Light"/>
              <a:cs typeface="Segoe UI Ligh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49942" y="3817819"/>
            <a:ext cx="1160140" cy="112120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918902" y="3261927"/>
            <a:ext cx="21381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Acciones</a:t>
            </a:r>
          </a:p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Individuales</a:t>
            </a:r>
            <a:endParaRPr lang="es-CO" sz="13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4" name="Llamada rectangular 3"/>
          <p:cNvSpPr/>
          <p:nvPr/>
        </p:nvSpPr>
        <p:spPr>
          <a:xfrm rot="5400000">
            <a:off x="7804367" y="1023716"/>
            <a:ext cx="4387974" cy="4035388"/>
          </a:xfrm>
          <a:prstGeom prst="wedgeRectCallout">
            <a:avLst>
              <a:gd name="adj1" fmla="val -5816"/>
              <a:gd name="adj2" fmla="val 70994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1" name="Imagen 3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3352" y="1764072"/>
            <a:ext cx="906944" cy="746895"/>
          </a:xfrm>
          <a:prstGeom prst="rect">
            <a:avLst/>
          </a:prstGeom>
        </p:spPr>
      </p:pic>
      <p:sp>
        <p:nvSpPr>
          <p:cNvPr id="32" name="CuadroTexto 31"/>
          <p:cNvSpPr txBox="1"/>
          <p:nvPr/>
        </p:nvSpPr>
        <p:spPr>
          <a:xfrm>
            <a:off x="8043522" y="1323704"/>
            <a:ext cx="3813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1200" dirty="0"/>
          </a:p>
          <a:p>
            <a:pPr marL="171450" indent="-171450" algn="just" fontAlgn="t">
              <a:buFont typeface="Arial" panose="020B0604020202020204" pitchFamily="34" charset="0"/>
              <a:buChar char="•"/>
            </a:pPr>
            <a:endParaRPr lang="es-CO" sz="1200" dirty="0"/>
          </a:p>
        </p:txBody>
      </p:sp>
      <p:sp>
        <p:nvSpPr>
          <p:cNvPr id="48" name="CuadroTexto 47"/>
          <p:cNvSpPr txBox="1"/>
          <p:nvPr/>
        </p:nvSpPr>
        <p:spPr>
          <a:xfrm>
            <a:off x="5188053" y="2256495"/>
            <a:ext cx="162259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Comunitario </a:t>
            </a:r>
          </a:p>
          <a:p>
            <a:pPr algn="ctr"/>
            <a:r>
              <a:rPr lang="es-ES_tradnl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(Hogar y espacio público) </a:t>
            </a:r>
            <a:endParaRPr lang="es-ES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Imagen 24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364104" y="1585257"/>
            <a:ext cx="925710" cy="925710"/>
          </a:xfrm>
          <a:prstGeom prst="rect">
            <a:avLst/>
          </a:prstGeom>
        </p:spPr>
      </p:pic>
      <p:sp>
        <p:nvSpPr>
          <p:cNvPr id="28" name="CuadroTexto 13"/>
          <p:cNvSpPr txBox="1"/>
          <p:nvPr/>
        </p:nvSpPr>
        <p:spPr>
          <a:xfrm>
            <a:off x="-15921" y="10792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INTERVENCIONES PARA PROMOVER LOS ESTILOS DE VIDA SALUDABLES, LA SALUD CARDIOVASCULAR Y </a:t>
            </a:r>
            <a:r>
              <a:rPr lang="es-C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PREVENIR LA HIPERTENSION ARTERIAL EL </a:t>
            </a: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ENTORNO </a:t>
            </a:r>
            <a:r>
              <a:rPr lang="es-CO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COMUNITARIO (hogar, especio público</a:t>
            </a:r>
            <a:r>
              <a:rPr lang="es-C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7995323" y="1418968"/>
            <a:ext cx="397583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PROMOCION DE LA ACTIVIDAD FISICA</a:t>
            </a:r>
          </a:p>
          <a:p>
            <a:endParaRPr lang="es-CO" sz="1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22. Promover la disponibilidad de infraestructuras, bienes y servicios que incentiven el transporte activo (andenes, ciclo-vías, parqueaderos para bicicletas, adecuado uso del suelo, planeación urbana, </a:t>
            </a:r>
            <a:r>
              <a:rPr lang="es-CO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s-CO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23. Abogar  por espacios seguros (seguridad urbana: desarrollo de rutas al trabajo y el colegio, buscando reducir la delincuencia), que favorezcan e incentiven en los usuarios el transporte activo</a:t>
            </a:r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CO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24. Promover integración de los sistemas masivos de transporte público, particular con la estrategia del transporte activo.(la </a:t>
            </a:r>
            <a:r>
              <a:rPr lang="es-CO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intermodalidad</a:t>
            </a:r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 del transporte urbano</a:t>
            </a:r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s-CO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25. Promover el desarrollo de estrategias  pedagógicas que favorezcan el transporte activo y seguro y la actividad física en los entornos </a:t>
            </a:r>
          </a:p>
          <a:p>
            <a:endParaRPr lang="es-CO" sz="11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4" y="6053843"/>
            <a:ext cx="4488640" cy="75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05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/>
          <p:cNvPicPr>
            <a:picLocks noChangeAspect="1"/>
          </p:cNvPicPr>
          <p:nvPr/>
        </p:nvPicPr>
        <p:blipFill rotWithShape="1">
          <a:blip r:embed="rId2"/>
          <a:srcRect l="4262" r="4979" b="3430"/>
          <a:stretch/>
        </p:blipFill>
        <p:spPr>
          <a:xfrm>
            <a:off x="1826959" y="565114"/>
            <a:ext cx="8315303" cy="5562492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4" t="53017" r="45321" b="9968"/>
          <a:stretch/>
        </p:blipFill>
        <p:spPr bwMode="auto">
          <a:xfrm>
            <a:off x="0" y="116632"/>
            <a:ext cx="1219200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4143456" y="-993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3940325" y="1324531"/>
            <a:ext cx="3718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Salud Pública</a:t>
            </a:r>
            <a:endParaRPr lang="es-CO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080079" y="1332909"/>
            <a:ext cx="2208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Promoción de la Salud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2919411" y="5129446"/>
            <a:ext cx="3079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5" name="CuadroTexto 44"/>
          <p:cNvSpPr txBox="1"/>
          <p:nvPr/>
        </p:nvSpPr>
        <p:spPr>
          <a:xfrm>
            <a:off x="3871131" y="4703467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Laboral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0325" y="4387981"/>
            <a:ext cx="438950" cy="298730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5241" y="2680230"/>
            <a:ext cx="317019" cy="317019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5280" y="2704617"/>
            <a:ext cx="371888" cy="268247"/>
          </a:xfrm>
          <a:prstGeom prst="rect">
            <a:avLst/>
          </a:prstGeom>
        </p:spPr>
      </p:pic>
      <p:pic>
        <p:nvPicPr>
          <p:cNvPr id="46" name="Imagen 4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36160" y="4407918"/>
            <a:ext cx="444500" cy="228600"/>
          </a:xfrm>
          <a:prstGeom prst="rect">
            <a:avLst/>
          </a:prstGeom>
        </p:spPr>
      </p:pic>
      <p:sp>
        <p:nvSpPr>
          <p:cNvPr id="47" name="Rectángulo 46"/>
          <p:cNvSpPr/>
          <p:nvPr/>
        </p:nvSpPr>
        <p:spPr>
          <a:xfrm>
            <a:off x="7381544" y="4686711"/>
            <a:ext cx="7537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Educativo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4629403" y="3014005"/>
            <a:ext cx="7847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Hogar</a:t>
            </a:r>
            <a:endParaRPr lang="es-CO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4435804" y="2996506"/>
            <a:ext cx="3002268" cy="278295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400" b="1" dirty="0">
              <a:latin typeface="Segoe UI Light"/>
              <a:cs typeface="Segoe UI Light"/>
            </a:endParaRPr>
          </a:p>
          <a:p>
            <a:pPr algn="ctr"/>
            <a:endParaRPr lang="es-ES_tradnl" sz="1400" b="1" dirty="0">
              <a:latin typeface="Segoe UI Light"/>
              <a:cs typeface="Segoe UI Ligh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49942" y="3817819"/>
            <a:ext cx="1160140" cy="112120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918902" y="3261927"/>
            <a:ext cx="21381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Acciones</a:t>
            </a:r>
          </a:p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Individuales</a:t>
            </a:r>
            <a:endParaRPr lang="es-CO" sz="13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4" name="Llamada rectangular 3"/>
          <p:cNvSpPr/>
          <p:nvPr/>
        </p:nvSpPr>
        <p:spPr>
          <a:xfrm rot="5400000">
            <a:off x="8041593" y="1351843"/>
            <a:ext cx="3913522" cy="4035388"/>
          </a:xfrm>
          <a:prstGeom prst="wedgeRectCallout">
            <a:avLst>
              <a:gd name="adj1" fmla="val -5816"/>
              <a:gd name="adj2" fmla="val 70994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1" name="Imagen 3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3352" y="1764072"/>
            <a:ext cx="906944" cy="746895"/>
          </a:xfrm>
          <a:prstGeom prst="rect">
            <a:avLst/>
          </a:prstGeom>
        </p:spPr>
      </p:pic>
      <p:sp>
        <p:nvSpPr>
          <p:cNvPr id="32" name="CuadroTexto 31"/>
          <p:cNvSpPr txBox="1"/>
          <p:nvPr/>
        </p:nvSpPr>
        <p:spPr>
          <a:xfrm>
            <a:off x="8043522" y="1323704"/>
            <a:ext cx="3813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1200" dirty="0"/>
          </a:p>
          <a:p>
            <a:pPr marL="171450" indent="-171450" algn="just" fontAlgn="t">
              <a:buFont typeface="Arial" panose="020B0604020202020204" pitchFamily="34" charset="0"/>
              <a:buChar char="•"/>
            </a:pPr>
            <a:endParaRPr lang="es-CO" sz="1200" dirty="0"/>
          </a:p>
        </p:txBody>
      </p:sp>
      <p:sp>
        <p:nvSpPr>
          <p:cNvPr id="48" name="CuadroTexto 47"/>
          <p:cNvSpPr txBox="1"/>
          <p:nvPr/>
        </p:nvSpPr>
        <p:spPr>
          <a:xfrm>
            <a:off x="5188053" y="2256495"/>
            <a:ext cx="162259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Comunitario </a:t>
            </a:r>
          </a:p>
          <a:p>
            <a:pPr algn="ctr"/>
            <a:r>
              <a:rPr lang="es-ES_tradnl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(Hogar y espacio público) </a:t>
            </a:r>
            <a:endParaRPr lang="es-ES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Imagen 24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364104" y="1585257"/>
            <a:ext cx="925710" cy="925710"/>
          </a:xfrm>
          <a:prstGeom prst="rect">
            <a:avLst/>
          </a:prstGeom>
        </p:spPr>
      </p:pic>
      <p:sp>
        <p:nvSpPr>
          <p:cNvPr id="28" name="CuadroTexto 13"/>
          <p:cNvSpPr txBox="1"/>
          <p:nvPr/>
        </p:nvSpPr>
        <p:spPr>
          <a:xfrm>
            <a:off x="-15921" y="10792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INTERVENCIONES PARA PROMOVER LOS ESTILOS DE VIDA SALUDABLES, LA SALUD CARDIOVASCULAR Y </a:t>
            </a:r>
            <a:r>
              <a:rPr lang="es-C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PREVENIR LA HIPERTENSION ARTERIAL EL </a:t>
            </a: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ENTORNO </a:t>
            </a:r>
            <a:r>
              <a:rPr lang="es-CO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COMUNITARIO (hogar, especio público)</a:t>
            </a:r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135276" y="1668864"/>
            <a:ext cx="37933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Reducción en la exposición a productos derivados del tabaco y consumo nocivo de alcohol </a:t>
            </a:r>
            <a:endParaRPr lang="es-CO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26. Promover por el cumplimiento de procedimientos de IVC relacionada con la prohibición de patrocinio de eventos masivos por parte de la industria del </a:t>
            </a:r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tabaco.</a:t>
            </a:r>
          </a:p>
          <a:p>
            <a:endParaRPr lang="es-CO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27. Promover  ambientes 100% libres de humo, en cumplimiento de la </a:t>
            </a:r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prohibición </a:t>
            </a:r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del consumo de productos de tabaco y sus derivados en sitios públicos, promoviendo. (CMCT) y la ley 1335 de 2009- PDSP </a:t>
            </a:r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2012-2021.</a:t>
            </a:r>
          </a:p>
          <a:p>
            <a:endParaRPr lang="es-CO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28. Promover y acompañar procesos de control social sobre la comercialización de las bebidas alcohólicas </a:t>
            </a:r>
            <a:endParaRPr lang="es-CO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6021288"/>
            <a:ext cx="4488640" cy="75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05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/>
          <p:cNvPicPr>
            <a:picLocks noChangeAspect="1"/>
          </p:cNvPicPr>
          <p:nvPr/>
        </p:nvPicPr>
        <p:blipFill rotWithShape="1">
          <a:blip r:embed="rId2"/>
          <a:srcRect l="4262" r="4979" b="3430"/>
          <a:stretch/>
        </p:blipFill>
        <p:spPr>
          <a:xfrm>
            <a:off x="1826959" y="565114"/>
            <a:ext cx="8315303" cy="5562492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4" t="53017" r="45321" b="9968"/>
          <a:stretch/>
        </p:blipFill>
        <p:spPr bwMode="auto">
          <a:xfrm>
            <a:off x="0" y="116632"/>
            <a:ext cx="1219200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4143456" y="-993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3940325" y="1324531"/>
            <a:ext cx="3718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Gestión Salud Pública</a:t>
            </a:r>
            <a:endParaRPr lang="es-CO" sz="1400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080079" y="1332909"/>
            <a:ext cx="2208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bg1"/>
                </a:solidFill>
                <a:latin typeface="Segoe UI Light" panose="020B0502040204020203" pitchFamily="34" charset="0"/>
              </a:rPr>
              <a:t>Promoción de la Salud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2919411" y="5129446"/>
            <a:ext cx="3079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5" name="CuadroTexto 44"/>
          <p:cNvSpPr txBox="1"/>
          <p:nvPr/>
        </p:nvSpPr>
        <p:spPr>
          <a:xfrm>
            <a:off x="3871131" y="4703467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Laboral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0325" y="4387981"/>
            <a:ext cx="438950" cy="298730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5241" y="2680230"/>
            <a:ext cx="317019" cy="317019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5280" y="2704617"/>
            <a:ext cx="371888" cy="268247"/>
          </a:xfrm>
          <a:prstGeom prst="rect">
            <a:avLst/>
          </a:prstGeom>
        </p:spPr>
      </p:pic>
      <p:pic>
        <p:nvPicPr>
          <p:cNvPr id="46" name="Imagen 4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36160" y="4407918"/>
            <a:ext cx="444500" cy="228600"/>
          </a:xfrm>
          <a:prstGeom prst="rect">
            <a:avLst/>
          </a:prstGeom>
        </p:spPr>
      </p:pic>
      <p:sp>
        <p:nvSpPr>
          <p:cNvPr id="47" name="Rectángulo 46"/>
          <p:cNvSpPr/>
          <p:nvPr/>
        </p:nvSpPr>
        <p:spPr>
          <a:xfrm>
            <a:off x="7381544" y="4686711"/>
            <a:ext cx="7537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Educativo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6540673" y="2967512"/>
            <a:ext cx="9954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Comunitario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4629403" y="3014005"/>
            <a:ext cx="7847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Hogar</a:t>
            </a:r>
            <a:endParaRPr lang="es-CO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4435804" y="2996506"/>
            <a:ext cx="3002268" cy="278295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400" b="1" dirty="0">
              <a:latin typeface="Segoe UI Light"/>
              <a:cs typeface="Segoe UI Light"/>
            </a:endParaRPr>
          </a:p>
          <a:p>
            <a:pPr algn="ctr"/>
            <a:endParaRPr lang="es-ES_tradnl" sz="1400" b="1" dirty="0">
              <a:latin typeface="Segoe UI Light"/>
              <a:cs typeface="Segoe UI Ligh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49942" y="3817819"/>
            <a:ext cx="1160140" cy="112120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918902" y="3261927"/>
            <a:ext cx="21381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Acciones</a:t>
            </a:r>
          </a:p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Individuales</a:t>
            </a:r>
            <a:endParaRPr lang="es-CO" sz="13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4" name="Llamada rectangular 3"/>
          <p:cNvSpPr/>
          <p:nvPr/>
        </p:nvSpPr>
        <p:spPr>
          <a:xfrm rot="16200000">
            <a:off x="-386414" y="1514609"/>
            <a:ext cx="4426745" cy="3429026"/>
          </a:xfrm>
          <a:prstGeom prst="wedgeRectCallou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0" scaled="1"/>
            <a:tileRect/>
          </a:gra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CuadroTexto 27"/>
          <p:cNvSpPr txBox="1"/>
          <p:nvPr/>
        </p:nvSpPr>
        <p:spPr>
          <a:xfrm>
            <a:off x="308021" y="1130098"/>
            <a:ext cx="303787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Promoción de la alimentación </a:t>
            </a:r>
            <a:r>
              <a:rPr lang="es-ES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saludable</a:t>
            </a:r>
          </a:p>
          <a:p>
            <a:endParaRPr lang="es-ES" sz="1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29. Promover </a:t>
            </a:r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y fomentar la práctica de la lactancia materna a través del fomento de estrategias como las salas amigas, y la introducción  y evolución adecuada de la alimentación complementaria</a:t>
            </a:r>
            <a:endParaRPr lang="es-ES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30. </a:t>
            </a:r>
            <a:r>
              <a:rPr lang="es-ES" sz="1100" b="1" dirty="0">
                <a:latin typeface="Arial" panose="020B0604020202020204" pitchFamily="34" charset="0"/>
                <a:cs typeface="Arial" panose="020B0604020202020204" pitchFamily="34" charset="0"/>
              </a:rPr>
              <a:t>Promover  la reducción del consumo de bebidas azucaradas y productos de alta densidad calórica y alto contenido de nutrientes críticos (azúcar, sal, grasas saturadas y grasas tras) en los expendios de alimentos en el entorno laboral (casinos, maquinas dispensadoras de alimentos, entre otros</a:t>
            </a:r>
            <a:r>
              <a:rPr lang="es-E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endParaRPr lang="es-E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31. </a:t>
            </a:r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Promover y posicionar oferta de alimentos saludables y educación nutricional en el lugar de trabajo (Puntos de distribución de frutas y verduras</a:t>
            </a:r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es-E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buFont typeface="Arial" panose="020B0604020202020204" pitchFamily="34" charset="0"/>
              <a:buChar char="•"/>
            </a:pPr>
            <a:endParaRPr lang="es-ES" sz="9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just"/>
            <a:endParaRPr lang="es-ES" sz="900" b="1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6" name="Imagen 2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59896" y="1287602"/>
            <a:ext cx="1364731" cy="933763"/>
          </a:xfrm>
          <a:prstGeom prst="rect">
            <a:avLst/>
          </a:prstGeom>
        </p:spPr>
      </p:pic>
      <p:sp>
        <p:nvSpPr>
          <p:cNvPr id="29" name="CuadroTexto 13"/>
          <p:cNvSpPr txBox="1"/>
          <p:nvPr/>
        </p:nvSpPr>
        <p:spPr>
          <a:xfrm>
            <a:off x="-15921" y="85274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INTERVENCIONES PARA PROMOVER LOS ESTILOS DE VIDA SALUDABLES, LA SALUD CARDIOVASCULAR Y </a:t>
            </a:r>
            <a:r>
              <a:rPr lang="es-C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PREVENIR LA HIPERTENSION ARTERIAL EL </a:t>
            </a: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ENTORNO </a:t>
            </a:r>
            <a:r>
              <a:rPr lang="es-CO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LABORAL</a:t>
            </a:r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024" y="6021288"/>
            <a:ext cx="4488640" cy="75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09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/>
          <p:cNvPicPr>
            <a:picLocks noChangeAspect="1"/>
          </p:cNvPicPr>
          <p:nvPr/>
        </p:nvPicPr>
        <p:blipFill rotWithShape="1">
          <a:blip r:embed="rId2"/>
          <a:srcRect l="4262" r="4979" b="3430"/>
          <a:stretch/>
        </p:blipFill>
        <p:spPr>
          <a:xfrm>
            <a:off x="1826959" y="565114"/>
            <a:ext cx="8315303" cy="5562492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4" t="53017" r="45321" b="9968"/>
          <a:stretch/>
        </p:blipFill>
        <p:spPr bwMode="auto">
          <a:xfrm>
            <a:off x="0" y="116632"/>
            <a:ext cx="1219200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4143456" y="-993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3940325" y="1324531"/>
            <a:ext cx="3718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Gestión Salud Pública</a:t>
            </a:r>
            <a:endParaRPr lang="es-CO" sz="1400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080079" y="1332909"/>
            <a:ext cx="2208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bg1"/>
                </a:solidFill>
                <a:latin typeface="Segoe UI Light" panose="020B0502040204020203" pitchFamily="34" charset="0"/>
              </a:rPr>
              <a:t>Promoción de la Salud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2919411" y="5129446"/>
            <a:ext cx="3079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5" name="CuadroTexto 44"/>
          <p:cNvSpPr txBox="1"/>
          <p:nvPr/>
        </p:nvSpPr>
        <p:spPr>
          <a:xfrm>
            <a:off x="3871131" y="4703467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Laboral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0325" y="4387981"/>
            <a:ext cx="438950" cy="298730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5241" y="2680230"/>
            <a:ext cx="317019" cy="317019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5280" y="2704617"/>
            <a:ext cx="371888" cy="268247"/>
          </a:xfrm>
          <a:prstGeom prst="rect">
            <a:avLst/>
          </a:prstGeom>
        </p:spPr>
      </p:pic>
      <p:pic>
        <p:nvPicPr>
          <p:cNvPr id="46" name="Imagen 4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36160" y="4407918"/>
            <a:ext cx="444500" cy="228600"/>
          </a:xfrm>
          <a:prstGeom prst="rect">
            <a:avLst/>
          </a:prstGeom>
        </p:spPr>
      </p:pic>
      <p:sp>
        <p:nvSpPr>
          <p:cNvPr id="47" name="Rectángulo 46"/>
          <p:cNvSpPr/>
          <p:nvPr/>
        </p:nvSpPr>
        <p:spPr>
          <a:xfrm>
            <a:off x="7381544" y="4686711"/>
            <a:ext cx="7537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Educativo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6540673" y="2967512"/>
            <a:ext cx="9954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Comunitario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4629403" y="3014005"/>
            <a:ext cx="7847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Hogar</a:t>
            </a:r>
            <a:endParaRPr lang="es-CO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4435804" y="2996506"/>
            <a:ext cx="3002268" cy="278295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400" b="1" dirty="0">
              <a:latin typeface="Segoe UI Light"/>
              <a:cs typeface="Segoe UI Light"/>
            </a:endParaRPr>
          </a:p>
          <a:p>
            <a:pPr algn="ctr"/>
            <a:endParaRPr lang="es-ES_tradnl" sz="1400" b="1" dirty="0">
              <a:latin typeface="Segoe UI Light"/>
              <a:cs typeface="Segoe UI Ligh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49942" y="3817819"/>
            <a:ext cx="1160140" cy="112120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918902" y="3261927"/>
            <a:ext cx="21381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Acciones</a:t>
            </a:r>
          </a:p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Individuales</a:t>
            </a:r>
            <a:endParaRPr lang="es-CO" sz="13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4" name="Llamada rectangular 3"/>
          <p:cNvSpPr/>
          <p:nvPr/>
        </p:nvSpPr>
        <p:spPr>
          <a:xfrm rot="16200000">
            <a:off x="-384914" y="2129666"/>
            <a:ext cx="4495299" cy="3500579"/>
          </a:xfrm>
          <a:prstGeom prst="wedgeRectCallou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CuadroTexto 27"/>
          <p:cNvSpPr txBox="1"/>
          <p:nvPr/>
        </p:nvSpPr>
        <p:spPr>
          <a:xfrm>
            <a:off x="277058" y="1743904"/>
            <a:ext cx="309662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b="1" u="sng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Promoción de la actividad física</a:t>
            </a:r>
            <a:endParaRPr lang="es-ES" sz="1100" b="1" u="sng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endParaRPr lang="es-E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32. Promover </a:t>
            </a:r>
            <a:r>
              <a:rPr lang="es-ES" sz="1100" b="1" dirty="0">
                <a:latin typeface="Arial" panose="020B0604020202020204" pitchFamily="34" charset="0"/>
                <a:cs typeface="Arial" panose="020B0604020202020204" pitchFamily="34" charset="0"/>
              </a:rPr>
              <a:t>el desarrollo de programas que permitan a los empleadores reemplazar el uso del vehículo motor por el transporte activo/público. Pueden incluir promociones e  incentivos para facilitar el cambio </a:t>
            </a:r>
            <a:r>
              <a:rPr lang="es-ES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ej</a:t>
            </a:r>
            <a:r>
              <a:rPr lang="es-ES" sz="1100" b="1" dirty="0">
                <a:latin typeface="Arial" panose="020B0604020202020204" pitchFamily="34" charset="0"/>
                <a:cs typeface="Arial" panose="020B0604020202020204" pitchFamily="34" charset="0"/>
              </a:rPr>
              <a:t>: Días de “en bicicleta al trabajo”.</a:t>
            </a:r>
          </a:p>
          <a:p>
            <a:pPr algn="just"/>
            <a:endParaRPr lang="es-ES" sz="1050" dirty="0">
              <a:latin typeface="Segoe UI Light" panose="020B0502040204020203" pitchFamily="34" charset="0"/>
            </a:endParaRPr>
          </a:p>
          <a:p>
            <a:pPr algn="just"/>
            <a:r>
              <a:rPr lang="es-E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33. Promover </a:t>
            </a:r>
            <a:r>
              <a:rPr lang="es-ES" sz="1050" b="1" dirty="0">
                <a:latin typeface="Arial" panose="020B0604020202020204" pitchFamily="34" charset="0"/>
                <a:cs typeface="Arial" panose="020B0604020202020204" pitchFamily="34" charset="0"/>
              </a:rPr>
              <a:t>y apoyar el transporte activo en el entorno laboral con la generación de mapas y guías que ilustren a los empleados con respecto a las vías de acceso, las ciclo-rutas y senderos </a:t>
            </a:r>
            <a:r>
              <a:rPr lang="es-ES" sz="1050" b="1" dirty="0" err="1">
                <a:latin typeface="Arial" panose="020B0604020202020204" pitchFamily="34" charset="0"/>
                <a:cs typeface="Arial" panose="020B0604020202020204" pitchFamily="34" charset="0"/>
              </a:rPr>
              <a:t>multi</a:t>
            </a:r>
            <a:r>
              <a:rPr lang="es-ES" sz="1050" b="1" dirty="0">
                <a:latin typeface="Arial" panose="020B0604020202020204" pitchFamily="34" charset="0"/>
                <a:cs typeface="Arial" panose="020B0604020202020204" pitchFamily="34" charset="0"/>
              </a:rPr>
              <a:t>-propósito disponibles, zonas recomendadas para realizar caminatas desde los paraderos del servicio de transporte público, la frecuencia y horarios de servicio del transporte público y los parqueaderos disponibles para las bicicletas.  </a:t>
            </a:r>
          </a:p>
          <a:p>
            <a:pPr algn="just"/>
            <a:endParaRPr lang="es-ES" sz="1050" dirty="0">
              <a:latin typeface="Segoe UI Light" panose="020B0502040204020203" pitchFamily="34" charset="0"/>
            </a:endParaRPr>
          </a:p>
        </p:txBody>
      </p:sp>
      <p:pic>
        <p:nvPicPr>
          <p:cNvPr id="26" name="Imagen 2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52384" y="706923"/>
            <a:ext cx="1364731" cy="933763"/>
          </a:xfrm>
          <a:prstGeom prst="rect">
            <a:avLst/>
          </a:prstGeom>
        </p:spPr>
      </p:pic>
      <p:sp>
        <p:nvSpPr>
          <p:cNvPr id="29" name="CuadroTexto 13"/>
          <p:cNvSpPr txBox="1"/>
          <p:nvPr/>
        </p:nvSpPr>
        <p:spPr>
          <a:xfrm>
            <a:off x="-15921" y="76272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INTERVENCIONES PARA PROMOVER LOS ESTILOS DE VIDA SALUDABLES, LA SALUD CARDIOVASCULAR Y </a:t>
            </a:r>
            <a:r>
              <a:rPr lang="es-C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PREVENIR LA HIPERTENSION ARTERIAL EL </a:t>
            </a: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ENTORNO </a:t>
            </a:r>
            <a:r>
              <a:rPr lang="es-CO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LABORAL</a:t>
            </a:r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024" y="6021288"/>
            <a:ext cx="4488640" cy="75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86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/>
          <p:cNvPicPr>
            <a:picLocks noChangeAspect="1"/>
          </p:cNvPicPr>
          <p:nvPr/>
        </p:nvPicPr>
        <p:blipFill rotWithShape="1">
          <a:blip r:embed="rId2"/>
          <a:srcRect l="4262" r="4979" b="3430"/>
          <a:stretch/>
        </p:blipFill>
        <p:spPr>
          <a:xfrm>
            <a:off x="1826959" y="565114"/>
            <a:ext cx="8315303" cy="5562492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4" t="53017" r="45321" b="9968"/>
          <a:stretch/>
        </p:blipFill>
        <p:spPr bwMode="auto">
          <a:xfrm>
            <a:off x="0" y="116632"/>
            <a:ext cx="1219200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4143456" y="-993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3940325" y="1324531"/>
            <a:ext cx="3718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Gestión Salud Pública</a:t>
            </a:r>
            <a:endParaRPr lang="es-CO" sz="1400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080079" y="1332909"/>
            <a:ext cx="2208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bg1"/>
                </a:solidFill>
                <a:latin typeface="Segoe UI Light" panose="020B0502040204020203" pitchFamily="34" charset="0"/>
              </a:rPr>
              <a:t>Promoción de la Salud</a:t>
            </a:r>
          </a:p>
        </p:txBody>
      </p:sp>
      <p:sp>
        <p:nvSpPr>
          <p:cNvPr id="45" name="CuadroTexto 44"/>
          <p:cNvSpPr txBox="1"/>
          <p:nvPr/>
        </p:nvSpPr>
        <p:spPr>
          <a:xfrm>
            <a:off x="3871131" y="4703467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Laboral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0325" y="4387981"/>
            <a:ext cx="438950" cy="298730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5241" y="2680230"/>
            <a:ext cx="317019" cy="317019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5280" y="2704617"/>
            <a:ext cx="371888" cy="268247"/>
          </a:xfrm>
          <a:prstGeom prst="rect">
            <a:avLst/>
          </a:prstGeom>
        </p:spPr>
      </p:pic>
      <p:pic>
        <p:nvPicPr>
          <p:cNvPr id="46" name="Imagen 4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36160" y="4407918"/>
            <a:ext cx="444500" cy="228600"/>
          </a:xfrm>
          <a:prstGeom prst="rect">
            <a:avLst/>
          </a:prstGeom>
        </p:spPr>
      </p:pic>
      <p:sp>
        <p:nvSpPr>
          <p:cNvPr id="47" name="Rectángulo 46"/>
          <p:cNvSpPr/>
          <p:nvPr/>
        </p:nvSpPr>
        <p:spPr>
          <a:xfrm>
            <a:off x="7381544" y="4686711"/>
            <a:ext cx="7537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Educativo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6540673" y="2967512"/>
            <a:ext cx="9954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Comunitario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4629403" y="3014005"/>
            <a:ext cx="7847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Hogar</a:t>
            </a:r>
            <a:endParaRPr lang="es-CO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4435804" y="2996506"/>
            <a:ext cx="3002268" cy="278295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400" b="1" dirty="0">
              <a:latin typeface="Segoe UI Light"/>
              <a:cs typeface="Segoe UI Light"/>
            </a:endParaRPr>
          </a:p>
          <a:p>
            <a:pPr algn="ctr"/>
            <a:endParaRPr lang="es-ES_tradnl" sz="1400" b="1" dirty="0">
              <a:latin typeface="Segoe UI Light"/>
              <a:cs typeface="Segoe UI Ligh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49942" y="3817819"/>
            <a:ext cx="1160140" cy="112120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918902" y="3261927"/>
            <a:ext cx="21381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Acciones</a:t>
            </a:r>
          </a:p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Individuales</a:t>
            </a:r>
            <a:endParaRPr lang="es-CO" sz="13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4" name="Llamada rectangular 3"/>
          <p:cNvSpPr/>
          <p:nvPr/>
        </p:nvSpPr>
        <p:spPr>
          <a:xfrm rot="16200000">
            <a:off x="-75764" y="2067530"/>
            <a:ext cx="3890780" cy="3500579"/>
          </a:xfrm>
          <a:prstGeom prst="wedgeRectCallout">
            <a:avLst>
              <a:gd name="adj1" fmla="val -20398"/>
              <a:gd name="adj2" fmla="val 57905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CuadroTexto 27"/>
          <p:cNvSpPr txBox="1"/>
          <p:nvPr/>
        </p:nvSpPr>
        <p:spPr>
          <a:xfrm>
            <a:off x="65308" y="2225075"/>
            <a:ext cx="3438403" cy="3070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b="1" u="sng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Promoción de la actividad física</a:t>
            </a:r>
            <a:endParaRPr lang="es-ES" sz="1400" b="1" u="sng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endParaRPr lang="es-E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050" dirty="0">
              <a:latin typeface="Segoe UI Light" panose="020B0502040204020203" pitchFamily="34" charset="0"/>
            </a:endParaRPr>
          </a:p>
          <a:p>
            <a:pPr algn="just"/>
            <a:r>
              <a:rPr lang="es-E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34. Promover </a:t>
            </a:r>
            <a:r>
              <a:rPr lang="es-ES" sz="1050" b="1" dirty="0">
                <a:latin typeface="Arial" panose="020B0604020202020204" pitchFamily="34" charset="0"/>
                <a:cs typeface="Arial" panose="020B0604020202020204" pitchFamily="34" charset="0"/>
              </a:rPr>
              <a:t>las pausas activas y sostenibilidad de las mismas en el marco de la Ley 1355 de obesidad.</a:t>
            </a:r>
          </a:p>
          <a:p>
            <a:pPr algn="just"/>
            <a:endParaRPr lang="es-E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35. Promover </a:t>
            </a:r>
            <a:r>
              <a:rPr lang="es-ES" sz="1050" b="1" dirty="0">
                <a:latin typeface="Arial" panose="020B0604020202020204" pitchFamily="34" charset="0"/>
                <a:cs typeface="Arial" panose="020B0604020202020204" pitchFamily="34" charset="0"/>
              </a:rPr>
              <a:t>el desarrollo de programas e incentivos   para la dotación y uso de bicicletas públicas, establecimientos con parqueaderos para funcionarios y visitantes y baños para usuarios del sistema. </a:t>
            </a:r>
          </a:p>
          <a:p>
            <a:pPr algn="just"/>
            <a:endParaRPr lang="es-E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36. Promover </a:t>
            </a:r>
            <a:r>
              <a:rPr lang="es-ES" sz="1050" b="1" dirty="0">
                <a:latin typeface="Arial" panose="020B0604020202020204" pitchFamily="34" charset="0"/>
                <a:cs typeface="Arial" panose="020B0604020202020204" pitchFamily="34" charset="0"/>
              </a:rPr>
              <a:t>el desarrollo de programas empresariales de bicicletas compartidas como: clubes donde se paga una afiliación anual o mensual y se permite la </a:t>
            </a:r>
            <a:r>
              <a:rPr lang="es-ES" sz="1100" b="1" dirty="0">
                <a:latin typeface="Arial" panose="020B0604020202020204" pitchFamily="34" charset="0"/>
                <a:cs typeface="Arial" panose="020B0604020202020204" pitchFamily="34" charset="0"/>
              </a:rPr>
              <a:t>utilización</a:t>
            </a:r>
            <a:r>
              <a:rPr lang="es-ES" sz="1050" b="1" dirty="0">
                <a:latin typeface="Arial" panose="020B0604020202020204" pitchFamily="34" charset="0"/>
                <a:cs typeface="Arial" panose="020B0604020202020204" pitchFamily="34" charset="0"/>
              </a:rPr>
              <a:t> de bicicletas libremente en sitios pre-establecidos.</a:t>
            </a:r>
          </a:p>
        </p:txBody>
      </p:sp>
      <p:pic>
        <p:nvPicPr>
          <p:cNvPr id="26" name="Imagen 2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52384" y="706923"/>
            <a:ext cx="1364731" cy="933763"/>
          </a:xfrm>
          <a:prstGeom prst="rect">
            <a:avLst/>
          </a:prstGeom>
        </p:spPr>
      </p:pic>
      <p:sp>
        <p:nvSpPr>
          <p:cNvPr id="27" name="CuadroTexto 13"/>
          <p:cNvSpPr txBox="1"/>
          <p:nvPr/>
        </p:nvSpPr>
        <p:spPr>
          <a:xfrm>
            <a:off x="-15921" y="85274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INTERVENCIONES PARA PROMOVER LOS ESTILOS DE VIDA SALUDABLES, LA SALUD CARDIOVASCULAR Y </a:t>
            </a:r>
            <a:r>
              <a:rPr lang="es-C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PREVENIR LA HIPERTENSION ARTERIAL EL </a:t>
            </a: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ENTORNO </a:t>
            </a:r>
            <a:r>
              <a:rPr lang="es-CO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LABORAL</a:t>
            </a:r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024" y="6021288"/>
            <a:ext cx="4488640" cy="75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26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/>
          <p:cNvPicPr>
            <a:picLocks noChangeAspect="1"/>
          </p:cNvPicPr>
          <p:nvPr/>
        </p:nvPicPr>
        <p:blipFill rotWithShape="1">
          <a:blip r:embed="rId2"/>
          <a:srcRect l="4262" r="4979" b="3430"/>
          <a:stretch/>
        </p:blipFill>
        <p:spPr>
          <a:xfrm>
            <a:off x="1826959" y="565114"/>
            <a:ext cx="8315303" cy="5562492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4" t="53017" r="45321" b="9968"/>
          <a:stretch/>
        </p:blipFill>
        <p:spPr bwMode="auto">
          <a:xfrm>
            <a:off x="0" y="116632"/>
            <a:ext cx="1219200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4143456" y="-993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3940325" y="1324531"/>
            <a:ext cx="3718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Gestión Salud Pública</a:t>
            </a:r>
            <a:endParaRPr lang="es-CO" sz="1400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080079" y="1332909"/>
            <a:ext cx="2208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bg1"/>
                </a:solidFill>
                <a:latin typeface="Segoe UI Light" panose="020B0502040204020203" pitchFamily="34" charset="0"/>
              </a:rPr>
              <a:t>Promoción de la Salud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2919411" y="5129446"/>
            <a:ext cx="3079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5" name="CuadroTexto 44"/>
          <p:cNvSpPr txBox="1"/>
          <p:nvPr/>
        </p:nvSpPr>
        <p:spPr>
          <a:xfrm>
            <a:off x="3871131" y="4703467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Laboral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0325" y="4387981"/>
            <a:ext cx="438950" cy="298730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5241" y="2680230"/>
            <a:ext cx="317019" cy="317019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5280" y="2704617"/>
            <a:ext cx="371888" cy="268247"/>
          </a:xfrm>
          <a:prstGeom prst="rect">
            <a:avLst/>
          </a:prstGeom>
        </p:spPr>
      </p:pic>
      <p:pic>
        <p:nvPicPr>
          <p:cNvPr id="46" name="Imagen 4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36160" y="4407918"/>
            <a:ext cx="444500" cy="228600"/>
          </a:xfrm>
          <a:prstGeom prst="rect">
            <a:avLst/>
          </a:prstGeom>
        </p:spPr>
      </p:pic>
      <p:sp>
        <p:nvSpPr>
          <p:cNvPr id="47" name="Rectángulo 46"/>
          <p:cNvSpPr/>
          <p:nvPr/>
        </p:nvSpPr>
        <p:spPr>
          <a:xfrm>
            <a:off x="7381544" y="4686711"/>
            <a:ext cx="7537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Educativo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6540673" y="2967512"/>
            <a:ext cx="9954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Comunitario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4629403" y="3014005"/>
            <a:ext cx="7847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Hogar</a:t>
            </a:r>
            <a:endParaRPr lang="es-CO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4435804" y="2996506"/>
            <a:ext cx="3002268" cy="278295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400" b="1" dirty="0">
              <a:latin typeface="Segoe UI Light"/>
              <a:cs typeface="Segoe UI Light"/>
            </a:endParaRPr>
          </a:p>
          <a:p>
            <a:pPr algn="ctr"/>
            <a:endParaRPr lang="es-ES_tradnl" sz="1400" b="1" dirty="0">
              <a:latin typeface="Segoe UI Light"/>
              <a:cs typeface="Segoe UI Ligh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49942" y="3817819"/>
            <a:ext cx="1160140" cy="112120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918902" y="3261927"/>
            <a:ext cx="21381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Acciones</a:t>
            </a:r>
          </a:p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Individuales</a:t>
            </a:r>
            <a:endParaRPr lang="es-CO" sz="13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4" name="Llamada rectangular 3"/>
          <p:cNvSpPr/>
          <p:nvPr/>
        </p:nvSpPr>
        <p:spPr>
          <a:xfrm rot="16200000">
            <a:off x="-639807" y="1768001"/>
            <a:ext cx="4933532" cy="3429026"/>
          </a:xfrm>
          <a:prstGeom prst="wedgeRectCallou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CuadroTexto 27"/>
          <p:cNvSpPr txBox="1"/>
          <p:nvPr/>
        </p:nvSpPr>
        <p:spPr>
          <a:xfrm>
            <a:off x="294048" y="1208836"/>
            <a:ext cx="3048908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Reducción en </a:t>
            </a:r>
            <a:r>
              <a:rPr lang="es-E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 exposición a productos derivados de tabaco y el consumo </a:t>
            </a:r>
            <a:r>
              <a:rPr lang="es-E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nocivo de alcohol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37. Desarrollar </a:t>
            </a:r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campañas de IEC relacionadas con los riesgos del consumo y exposición al humo de tabaco y el consumo abusivo de </a:t>
            </a:r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alcohol.</a:t>
            </a:r>
          </a:p>
          <a:p>
            <a:pPr algn="just"/>
            <a:endParaRPr lang="es-CO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. Promover la  estrategia de Ambientes 100% libres de humo de tabaco en lugares protegidos por la </a:t>
            </a:r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Ley 1335.</a:t>
            </a:r>
          </a:p>
          <a:p>
            <a:pPr algn="just"/>
            <a:endParaRPr lang="es-CO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39. Promover y coordinar la inclusión en las evaluaciones medicas ocupacionales periódicas, preguntas relacionadas con los hábitos de consumo y exposición al humo de tabaco y alcohol, promoción de actividad física, alimentación saludable</a:t>
            </a:r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CO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40. Promover </a:t>
            </a:r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y apoyar campañas de IEC relacionadas con los riesgos del consumo nocivo de alcohol y sobre los riesgos de dicha conducta</a:t>
            </a:r>
            <a:endParaRPr lang="es-CO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O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Imagen 2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142262" y="1011536"/>
            <a:ext cx="1364731" cy="933763"/>
          </a:xfrm>
          <a:prstGeom prst="rect">
            <a:avLst/>
          </a:prstGeom>
        </p:spPr>
      </p:pic>
      <p:sp>
        <p:nvSpPr>
          <p:cNvPr id="29" name="CuadroTexto 13"/>
          <p:cNvSpPr txBox="1"/>
          <p:nvPr/>
        </p:nvSpPr>
        <p:spPr>
          <a:xfrm>
            <a:off x="-15921" y="85274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INTERVENCIONES PARA PROMOVER LOS ESTILOS DE VIDA SALUDABLES, LA SALUD CARDIOVASCULAR Y </a:t>
            </a:r>
            <a:r>
              <a:rPr lang="es-C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PREVENIR LA HIPERTENSION ARTERIAL EL </a:t>
            </a: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ENTORNO </a:t>
            </a:r>
            <a:r>
              <a:rPr lang="es-CO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LABORAL</a:t>
            </a:r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024" y="6021288"/>
            <a:ext cx="4488640" cy="75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70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/>
          <p:cNvPicPr>
            <a:picLocks noChangeAspect="1"/>
          </p:cNvPicPr>
          <p:nvPr/>
        </p:nvPicPr>
        <p:blipFill rotWithShape="1">
          <a:blip r:embed="rId2"/>
          <a:srcRect l="4262" r="4979" b="3430"/>
          <a:stretch/>
        </p:blipFill>
        <p:spPr>
          <a:xfrm>
            <a:off x="1826959" y="565114"/>
            <a:ext cx="8315303" cy="5562492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4" t="53017" r="45321" b="9968"/>
          <a:stretch/>
        </p:blipFill>
        <p:spPr bwMode="auto">
          <a:xfrm>
            <a:off x="0" y="16408"/>
            <a:ext cx="1219200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4143456" y="-993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0" y="12053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INTERVENCIONES INDIVIDUALES PARA </a:t>
            </a:r>
            <a:r>
              <a:rPr lang="es-C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PROMOCIONAR </a:t>
            </a:r>
            <a:r>
              <a:rPr lang="es-C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ESTILOS DE VIDA SALUDABLES, GARANTIZAR TRATAMIENTO Y SEGUIMIENTO A LOS PACIENTES HIPERTENSOS EN LOS SERVICIOS DE </a:t>
            </a:r>
            <a:r>
              <a:rPr lang="es-C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SALUD</a:t>
            </a:r>
            <a:endParaRPr lang="es-E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940325" y="1324531"/>
            <a:ext cx="3718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Gestión Salud Pública</a:t>
            </a:r>
            <a:endParaRPr lang="es-CO" sz="1400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080079" y="1332909"/>
            <a:ext cx="2208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bg1"/>
                </a:solidFill>
                <a:latin typeface="Segoe UI Light" panose="020B0502040204020203" pitchFamily="34" charset="0"/>
              </a:rPr>
              <a:t>Promoción de la Salud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2919411" y="5129446"/>
            <a:ext cx="3079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5" name="CuadroTexto 44"/>
          <p:cNvSpPr txBox="1"/>
          <p:nvPr/>
        </p:nvSpPr>
        <p:spPr>
          <a:xfrm>
            <a:off x="3871131" y="4703467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Laboral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0325" y="4387981"/>
            <a:ext cx="438950" cy="298730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5241" y="2680230"/>
            <a:ext cx="317019" cy="317019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5280" y="2704617"/>
            <a:ext cx="371888" cy="268247"/>
          </a:xfrm>
          <a:prstGeom prst="rect">
            <a:avLst/>
          </a:prstGeom>
        </p:spPr>
      </p:pic>
      <p:pic>
        <p:nvPicPr>
          <p:cNvPr id="46" name="Imagen 4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36160" y="4407918"/>
            <a:ext cx="444500" cy="228600"/>
          </a:xfrm>
          <a:prstGeom prst="rect">
            <a:avLst/>
          </a:prstGeom>
        </p:spPr>
      </p:pic>
      <p:sp>
        <p:nvSpPr>
          <p:cNvPr id="47" name="Rectángulo 46"/>
          <p:cNvSpPr/>
          <p:nvPr/>
        </p:nvSpPr>
        <p:spPr>
          <a:xfrm>
            <a:off x="7381544" y="4686711"/>
            <a:ext cx="7537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Educativo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6540673" y="2967512"/>
            <a:ext cx="9954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Comunitario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4629403" y="3014005"/>
            <a:ext cx="7847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Hogar</a:t>
            </a:r>
            <a:endParaRPr lang="es-CO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4435804" y="2996506"/>
            <a:ext cx="3002268" cy="278295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400" b="1" dirty="0">
              <a:latin typeface="Segoe UI Light"/>
              <a:cs typeface="Segoe UI Light"/>
            </a:endParaRPr>
          </a:p>
          <a:p>
            <a:pPr algn="ctr"/>
            <a:endParaRPr lang="es-ES_tradnl" sz="1400" b="1" dirty="0">
              <a:latin typeface="Segoe UI Light"/>
              <a:cs typeface="Segoe UI Ligh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49942" y="3817819"/>
            <a:ext cx="1160140" cy="112120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918902" y="3261927"/>
            <a:ext cx="21381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Acciones</a:t>
            </a:r>
          </a:p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Individuales</a:t>
            </a:r>
            <a:endParaRPr lang="es-CO" sz="13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2" name="Llamada rectangular 21"/>
          <p:cNvSpPr/>
          <p:nvPr/>
        </p:nvSpPr>
        <p:spPr>
          <a:xfrm rot="5400000">
            <a:off x="7980174" y="1208723"/>
            <a:ext cx="3456385" cy="4728592"/>
          </a:xfrm>
          <a:prstGeom prst="wedgeRectCallout">
            <a:avLst>
              <a:gd name="adj1" fmla="val 15916"/>
              <a:gd name="adj2" fmla="val 62549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 rotWithShape="1">
          <a:blip r:embed="rId9"/>
          <a:srcRect l="19508" t="5747" r="18904" b="14833"/>
          <a:stretch/>
        </p:blipFill>
        <p:spPr>
          <a:xfrm>
            <a:off x="7381544" y="1934261"/>
            <a:ext cx="4614263" cy="297185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024" y="6021288"/>
            <a:ext cx="4488640" cy="75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19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/>
          <p:cNvPicPr>
            <a:picLocks noChangeAspect="1"/>
          </p:cNvPicPr>
          <p:nvPr/>
        </p:nvPicPr>
        <p:blipFill rotWithShape="1">
          <a:blip r:embed="rId2"/>
          <a:srcRect l="4262" r="4979" b="3430"/>
          <a:stretch/>
        </p:blipFill>
        <p:spPr>
          <a:xfrm>
            <a:off x="1826959" y="565114"/>
            <a:ext cx="8315303" cy="5562492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4143456" y="-993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3940325" y="1324531"/>
            <a:ext cx="3718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Gestión Salud Pública</a:t>
            </a:r>
            <a:endParaRPr lang="es-CO" sz="1400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080079" y="1332909"/>
            <a:ext cx="2208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bg1"/>
                </a:solidFill>
                <a:latin typeface="Segoe UI Light" panose="020B0502040204020203" pitchFamily="34" charset="0"/>
              </a:rPr>
              <a:t>Promoción de la Salud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2919411" y="5129446"/>
            <a:ext cx="3079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5" name="CuadroTexto 44"/>
          <p:cNvSpPr txBox="1"/>
          <p:nvPr/>
        </p:nvSpPr>
        <p:spPr>
          <a:xfrm>
            <a:off x="3871131" y="4703467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Laboral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0325" y="4387981"/>
            <a:ext cx="438950" cy="298730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5241" y="2680230"/>
            <a:ext cx="317019" cy="317019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5280" y="2704617"/>
            <a:ext cx="371888" cy="268247"/>
          </a:xfrm>
          <a:prstGeom prst="rect">
            <a:avLst/>
          </a:prstGeom>
        </p:spPr>
      </p:pic>
      <p:pic>
        <p:nvPicPr>
          <p:cNvPr id="46" name="Imagen 4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36160" y="4407918"/>
            <a:ext cx="444500" cy="228600"/>
          </a:xfrm>
          <a:prstGeom prst="rect">
            <a:avLst/>
          </a:prstGeom>
        </p:spPr>
      </p:pic>
      <p:sp>
        <p:nvSpPr>
          <p:cNvPr id="47" name="Rectángulo 46"/>
          <p:cNvSpPr/>
          <p:nvPr/>
        </p:nvSpPr>
        <p:spPr>
          <a:xfrm>
            <a:off x="7381544" y="4686711"/>
            <a:ext cx="7537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Educativo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6540673" y="2967512"/>
            <a:ext cx="9954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Comunitario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4629403" y="3014005"/>
            <a:ext cx="7847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Hogar</a:t>
            </a:r>
            <a:endParaRPr lang="es-CO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4435804" y="2996506"/>
            <a:ext cx="3002268" cy="278295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400" b="1" dirty="0">
              <a:latin typeface="Segoe UI Light"/>
              <a:cs typeface="Segoe UI Light"/>
            </a:endParaRPr>
          </a:p>
          <a:p>
            <a:pPr algn="ctr"/>
            <a:endParaRPr lang="es-ES_tradnl" sz="1400" b="1" dirty="0">
              <a:latin typeface="Segoe UI Light"/>
              <a:cs typeface="Segoe UI Ligh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49942" y="3817819"/>
            <a:ext cx="1160140" cy="112120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918902" y="3261927"/>
            <a:ext cx="21381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Acciones</a:t>
            </a:r>
          </a:p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Individuales</a:t>
            </a:r>
            <a:endParaRPr lang="es-CO" sz="13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cxnSp>
        <p:nvCxnSpPr>
          <p:cNvPr id="34" name="Conector recto 33"/>
          <p:cNvCxnSpPr/>
          <p:nvPr/>
        </p:nvCxnSpPr>
        <p:spPr>
          <a:xfrm flipH="1" flipV="1">
            <a:off x="1541417" y="3566160"/>
            <a:ext cx="18079" cy="6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Llamada rectangular 50"/>
          <p:cNvSpPr/>
          <p:nvPr/>
        </p:nvSpPr>
        <p:spPr>
          <a:xfrm rot="16200000">
            <a:off x="5209" y="1160746"/>
            <a:ext cx="3168351" cy="2952329"/>
          </a:xfrm>
          <a:prstGeom prst="wedgeRectCallout">
            <a:avLst>
              <a:gd name="adj1" fmla="val 31202"/>
              <a:gd name="adj2" fmla="val 74743"/>
            </a:avLst>
          </a:prstGeom>
          <a:gradFill flip="none" rotWithShape="1">
            <a:gsLst>
              <a:gs pos="0">
                <a:srgbClr val="CC0099">
                  <a:tint val="66000"/>
                  <a:satMod val="160000"/>
                </a:srgbClr>
              </a:gs>
              <a:gs pos="50000">
                <a:srgbClr val="CC0099">
                  <a:tint val="44500"/>
                  <a:satMod val="160000"/>
                </a:srgbClr>
              </a:gs>
              <a:gs pos="100000">
                <a:srgbClr val="CC0099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9F25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CuadroTexto 27"/>
          <p:cNvSpPr txBox="1"/>
          <p:nvPr/>
        </p:nvSpPr>
        <p:spPr>
          <a:xfrm>
            <a:off x="149329" y="1274774"/>
            <a:ext cx="28503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200" b="1" u="sng" dirty="0">
                <a:latin typeface="Segoe UI Light"/>
                <a:cs typeface="Segoe UI Light"/>
              </a:rPr>
              <a:t>GESTIÓN DE LA SALUD PÚBLICA</a:t>
            </a:r>
          </a:p>
          <a:p>
            <a:pPr algn="just"/>
            <a:endParaRPr lang="es-ES_tradnl" sz="1200" dirty="0">
              <a:latin typeface="Segoe UI Light"/>
              <a:cs typeface="Segoe UI Light"/>
            </a:endParaRPr>
          </a:p>
          <a:p>
            <a:pPr algn="just"/>
            <a:r>
              <a:rPr lang="es-ES_tradnl" sz="1200" dirty="0">
                <a:latin typeface="Segoe UI Light"/>
                <a:cs typeface="Segoe UI Light"/>
              </a:rPr>
              <a:t>Proceso dinámico, integral, sistemático y participativo que bajo el liderazgo y conducción de la autoridad sanitaria, está orientado a que las políticas, planes, programas y proyectos de la salud publica se realicen de manera efectiva, coordinada  y organizada, entre los diferentes actores del SGSSS junto con otros sectores del Gobierno, de las organizaciones sociales y privadas de la comunidad, con el propósito de alcanzar los resultados en salud.</a:t>
            </a:r>
          </a:p>
          <a:p>
            <a:pPr algn="just"/>
            <a:r>
              <a:rPr lang="es-ES_tradnl" sz="1200" dirty="0">
                <a:latin typeface="Segoe UI Light"/>
                <a:cs typeface="Segoe UI Light"/>
              </a:rPr>
              <a:t>Resolución 0518 de 2015. </a:t>
            </a:r>
            <a:endParaRPr lang="es-CO" sz="20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024" y="6021288"/>
            <a:ext cx="4488640" cy="759533"/>
          </a:xfrm>
          <a:prstGeom prst="rect">
            <a:avLst/>
          </a:prstGeom>
        </p:spPr>
      </p:pic>
      <p:sp>
        <p:nvSpPr>
          <p:cNvPr id="27" name="CuadroTexto 1"/>
          <p:cNvSpPr txBox="1"/>
          <p:nvPr/>
        </p:nvSpPr>
        <p:spPr>
          <a:xfrm>
            <a:off x="4143456" y="-993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29" name="CuadroTexto 1"/>
          <p:cNvSpPr txBox="1"/>
          <p:nvPr/>
        </p:nvSpPr>
        <p:spPr>
          <a:xfrm>
            <a:off x="4143456" y="-993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30" name="Rectangle 29"/>
          <p:cNvSpPr/>
          <p:nvPr/>
        </p:nvSpPr>
        <p:spPr>
          <a:xfrm>
            <a:off x="0" y="116632"/>
            <a:ext cx="5612075" cy="475581"/>
          </a:xfrm>
          <a:prstGeom prst="rect">
            <a:avLst/>
          </a:prstGeom>
          <a:solidFill>
            <a:srgbClr val="00A8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1" name="CuadroTexto 13"/>
          <p:cNvSpPr txBox="1"/>
          <p:nvPr/>
        </p:nvSpPr>
        <p:spPr>
          <a:xfrm>
            <a:off x="119336" y="176581"/>
            <a:ext cx="5022252" cy="382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Rutas integrales de Atención (RIA) 1</a:t>
            </a:r>
            <a:endParaRPr lang="es-ES" b="1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34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/>
          <p:cNvPicPr>
            <a:picLocks noChangeAspect="1"/>
          </p:cNvPicPr>
          <p:nvPr/>
        </p:nvPicPr>
        <p:blipFill rotWithShape="1">
          <a:blip r:embed="rId2"/>
          <a:srcRect l="4262" r="4979" b="3430"/>
          <a:stretch/>
        </p:blipFill>
        <p:spPr>
          <a:xfrm>
            <a:off x="1826959" y="565114"/>
            <a:ext cx="8315303" cy="5562492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4" t="53017" r="45321" b="9968"/>
          <a:stretch/>
        </p:blipFill>
        <p:spPr bwMode="auto">
          <a:xfrm>
            <a:off x="0" y="116632"/>
            <a:ext cx="12192000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4143456" y="-993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0" y="116632"/>
            <a:ext cx="11568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Ruta </a:t>
            </a:r>
            <a:r>
              <a:rPr lang="es-ES_trad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Integral de Atención (RIA</a:t>
            </a:r>
            <a:r>
              <a:rPr lang="es-ES_tradnl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para la prevención y manejo de la Hipertensión </a:t>
            </a:r>
            <a:r>
              <a:rPr lang="es-ES_trad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Arterial  </a:t>
            </a:r>
            <a:endParaRPr lang="es-E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940325" y="1324531"/>
            <a:ext cx="3718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Gestión Salud Pública</a:t>
            </a:r>
            <a:endParaRPr lang="es-CO" sz="1400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080079" y="1332909"/>
            <a:ext cx="2208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bg1"/>
                </a:solidFill>
                <a:latin typeface="Segoe UI Light" panose="020B0502040204020203" pitchFamily="34" charset="0"/>
              </a:rPr>
              <a:t>Promoción de la Salud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2919411" y="5129446"/>
            <a:ext cx="3079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5" name="CuadroTexto 44"/>
          <p:cNvSpPr txBox="1"/>
          <p:nvPr/>
        </p:nvSpPr>
        <p:spPr>
          <a:xfrm>
            <a:off x="3871131" y="4703467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Laboral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0325" y="4387981"/>
            <a:ext cx="438950" cy="298730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5241" y="2680230"/>
            <a:ext cx="317019" cy="317019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5280" y="2704617"/>
            <a:ext cx="371888" cy="268247"/>
          </a:xfrm>
          <a:prstGeom prst="rect">
            <a:avLst/>
          </a:prstGeom>
        </p:spPr>
      </p:pic>
      <p:pic>
        <p:nvPicPr>
          <p:cNvPr id="46" name="Imagen 4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36160" y="4407918"/>
            <a:ext cx="444500" cy="228600"/>
          </a:xfrm>
          <a:prstGeom prst="rect">
            <a:avLst/>
          </a:prstGeom>
        </p:spPr>
      </p:pic>
      <p:sp>
        <p:nvSpPr>
          <p:cNvPr id="47" name="Rectángulo 46"/>
          <p:cNvSpPr/>
          <p:nvPr/>
        </p:nvSpPr>
        <p:spPr>
          <a:xfrm>
            <a:off x="7381544" y="4686711"/>
            <a:ext cx="7537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Educativo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6540673" y="2967512"/>
            <a:ext cx="9954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Comunitario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4629403" y="3014005"/>
            <a:ext cx="7847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Hogar</a:t>
            </a:r>
            <a:endParaRPr lang="es-CO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4435804" y="2996506"/>
            <a:ext cx="3002268" cy="278295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400" b="1" dirty="0">
              <a:latin typeface="Segoe UI Light"/>
              <a:cs typeface="Segoe UI Light"/>
            </a:endParaRPr>
          </a:p>
          <a:p>
            <a:pPr algn="ctr"/>
            <a:endParaRPr lang="es-ES_tradnl" sz="1400" b="1" dirty="0">
              <a:latin typeface="Segoe UI Light"/>
              <a:cs typeface="Segoe UI Ligh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49942" y="3817819"/>
            <a:ext cx="1160140" cy="112120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918902" y="3261927"/>
            <a:ext cx="21381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Acciones</a:t>
            </a:r>
          </a:p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Individuales</a:t>
            </a:r>
            <a:endParaRPr lang="es-CO" sz="13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cxnSp>
        <p:nvCxnSpPr>
          <p:cNvPr id="34" name="Conector recto 33"/>
          <p:cNvCxnSpPr/>
          <p:nvPr/>
        </p:nvCxnSpPr>
        <p:spPr>
          <a:xfrm flipH="1" flipV="1">
            <a:off x="1541417" y="3566160"/>
            <a:ext cx="18079" cy="6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Llamada rectangular 50"/>
          <p:cNvSpPr/>
          <p:nvPr/>
        </p:nvSpPr>
        <p:spPr>
          <a:xfrm rot="16200000">
            <a:off x="-839865" y="1867921"/>
            <a:ext cx="4870735" cy="2952329"/>
          </a:xfrm>
          <a:prstGeom prst="wedgeRectCallout">
            <a:avLst>
              <a:gd name="adj1" fmla="val 31202"/>
              <a:gd name="adj2" fmla="val 74743"/>
            </a:avLst>
          </a:prstGeom>
          <a:gradFill flip="none" rotWithShape="1">
            <a:gsLst>
              <a:gs pos="0">
                <a:srgbClr val="CC0099">
                  <a:tint val="66000"/>
                  <a:satMod val="160000"/>
                </a:srgbClr>
              </a:gs>
              <a:gs pos="50000">
                <a:srgbClr val="CC0099">
                  <a:tint val="44500"/>
                  <a:satMod val="160000"/>
                </a:srgbClr>
              </a:gs>
              <a:gs pos="100000">
                <a:srgbClr val="CC0099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rgbClr val="9F25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CuadroTexto 27"/>
          <p:cNvSpPr txBox="1"/>
          <p:nvPr/>
        </p:nvSpPr>
        <p:spPr>
          <a:xfrm>
            <a:off x="191344" y="1052736"/>
            <a:ext cx="28503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200" b="1" dirty="0">
                <a:latin typeface="Segoe UI Light"/>
                <a:cs typeface="Segoe UI Light"/>
              </a:rPr>
              <a:t>Procesos Misionales</a:t>
            </a:r>
          </a:p>
          <a:p>
            <a:pPr algn="just"/>
            <a:endParaRPr lang="es-ES_tradnl" sz="1200" b="1" dirty="0">
              <a:latin typeface="Segoe UI Light"/>
              <a:cs typeface="Segoe UI Light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_tradnl" sz="1200" dirty="0">
                <a:latin typeface="Segoe UI Light"/>
                <a:cs typeface="Segoe UI Light"/>
              </a:rPr>
              <a:t>Gestión de la prestación de servicios individuales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_tradnl" sz="1200" dirty="0">
                <a:latin typeface="Segoe UI Light"/>
                <a:cs typeface="Segoe UI Light"/>
              </a:rPr>
              <a:t>Gestión de las intervenciones colectivas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_tradnl" sz="1200" dirty="0">
                <a:latin typeface="Segoe UI Light"/>
                <a:cs typeface="Segoe UI Light"/>
              </a:rPr>
              <a:t>Vigilancia en Salud Pública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_tradnl" sz="1200" dirty="0">
                <a:latin typeface="Segoe UI Light"/>
                <a:cs typeface="Segoe UI Light"/>
              </a:rPr>
              <a:t>Inspección, vigilancia y control sanitario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_tradnl" sz="1200" dirty="0">
                <a:latin typeface="Segoe UI Light"/>
                <a:cs typeface="Segoe UI Light"/>
              </a:rPr>
              <a:t>Gestión del aseguramiento .</a:t>
            </a:r>
          </a:p>
          <a:p>
            <a:pPr algn="just"/>
            <a:endParaRPr lang="es-ES_tradnl" sz="1200" dirty="0">
              <a:latin typeface="Segoe UI Light"/>
              <a:cs typeface="Segoe UI Light"/>
            </a:endParaRPr>
          </a:p>
          <a:p>
            <a:pPr algn="just"/>
            <a:r>
              <a:rPr lang="es-ES_tradnl" sz="1200" b="1" dirty="0">
                <a:latin typeface="Segoe UI Light"/>
                <a:cs typeface="Segoe UI Light"/>
              </a:rPr>
              <a:t>Procesos Estratégicos</a:t>
            </a:r>
          </a:p>
          <a:p>
            <a:pPr algn="just"/>
            <a:endParaRPr lang="es-ES_tradnl" sz="1200" b="1" dirty="0">
              <a:latin typeface="Segoe UI Light"/>
              <a:cs typeface="Segoe UI Light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_tradnl" sz="1200" dirty="0">
                <a:latin typeface="Segoe UI Light"/>
                <a:cs typeface="Segoe UI Light"/>
              </a:rPr>
              <a:t>Planeación integral de la salud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_tradnl" sz="1200" dirty="0">
                <a:latin typeface="Segoe UI Light"/>
                <a:cs typeface="Segoe UI Light"/>
              </a:rPr>
              <a:t>Coordinación Intersectorial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_tradnl" sz="1200" dirty="0">
                <a:latin typeface="Segoe UI Light"/>
                <a:cs typeface="Segoe UI Light"/>
              </a:rPr>
              <a:t>Desarrollo  de capacidades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_tradnl" sz="1200" dirty="0">
                <a:latin typeface="Segoe UI Light"/>
                <a:cs typeface="Segoe UI Light"/>
              </a:rPr>
              <a:t>Participación social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_tradnl" sz="1200" dirty="0">
                <a:latin typeface="Segoe UI Light"/>
                <a:cs typeface="Segoe UI Light"/>
              </a:rPr>
              <a:t>Gestión del conocimiento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_tradnl" sz="1200" dirty="0">
              <a:latin typeface="Segoe UI Light"/>
              <a:cs typeface="Segoe UI Light"/>
            </a:endParaRPr>
          </a:p>
          <a:p>
            <a:pPr algn="just"/>
            <a:r>
              <a:rPr lang="es-ES_tradnl" sz="1200" b="1" dirty="0">
                <a:latin typeface="Segoe UI Light"/>
                <a:cs typeface="Segoe UI Light"/>
              </a:rPr>
              <a:t>Procesos  de apoyo</a:t>
            </a:r>
          </a:p>
          <a:p>
            <a:pPr algn="just"/>
            <a:endParaRPr lang="es-ES_tradnl" sz="1200" dirty="0">
              <a:latin typeface="Segoe UI Light"/>
              <a:cs typeface="Segoe UI Light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_tradnl" sz="1200" dirty="0">
                <a:latin typeface="Segoe UI Light"/>
                <a:cs typeface="Segoe UI Light"/>
              </a:rPr>
              <a:t>Gestión administrativa y financiera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_tradnl" sz="1200" dirty="0">
                <a:latin typeface="Segoe UI Light"/>
                <a:cs typeface="Segoe UI Light"/>
              </a:rPr>
              <a:t>Gestión del talento humano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_tradnl" sz="1200" dirty="0">
                <a:latin typeface="Segoe UI Light"/>
                <a:cs typeface="Segoe UI Light"/>
              </a:rPr>
              <a:t>Gestión de insumos en salud pública </a:t>
            </a:r>
            <a:endParaRPr lang="es-CO" sz="20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024" y="6021288"/>
            <a:ext cx="4488640" cy="75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94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/>
          <p:cNvPicPr>
            <a:picLocks noChangeAspect="1"/>
          </p:cNvPicPr>
          <p:nvPr/>
        </p:nvPicPr>
        <p:blipFill rotWithShape="1">
          <a:blip r:embed="rId2"/>
          <a:srcRect l="4262" r="4979" b="3430"/>
          <a:stretch/>
        </p:blipFill>
        <p:spPr>
          <a:xfrm>
            <a:off x="1826959" y="565114"/>
            <a:ext cx="8315303" cy="5562492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4" t="53017" r="45321" b="9968"/>
          <a:stretch/>
        </p:blipFill>
        <p:spPr bwMode="auto">
          <a:xfrm>
            <a:off x="0" y="116632"/>
            <a:ext cx="12192000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4143456" y="-993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3940325" y="1324531"/>
            <a:ext cx="3718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Gestión Salud Pública</a:t>
            </a:r>
            <a:endParaRPr lang="es-CO" sz="1400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080079" y="1332909"/>
            <a:ext cx="2208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bg1"/>
                </a:solidFill>
                <a:latin typeface="Segoe UI Light" panose="020B0502040204020203" pitchFamily="34" charset="0"/>
              </a:rPr>
              <a:t>Promoción de la Salud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2919411" y="5129446"/>
            <a:ext cx="3079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5" name="CuadroTexto 44"/>
          <p:cNvSpPr txBox="1"/>
          <p:nvPr/>
        </p:nvSpPr>
        <p:spPr>
          <a:xfrm>
            <a:off x="3871131" y="4703467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Laboral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0325" y="4387981"/>
            <a:ext cx="438950" cy="298730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5241" y="2680230"/>
            <a:ext cx="317019" cy="317019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5280" y="2704617"/>
            <a:ext cx="371888" cy="268247"/>
          </a:xfrm>
          <a:prstGeom prst="rect">
            <a:avLst/>
          </a:prstGeom>
        </p:spPr>
      </p:pic>
      <p:pic>
        <p:nvPicPr>
          <p:cNvPr id="46" name="Imagen 4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36160" y="4407918"/>
            <a:ext cx="444500" cy="228600"/>
          </a:xfrm>
          <a:prstGeom prst="rect">
            <a:avLst/>
          </a:prstGeom>
        </p:spPr>
      </p:pic>
      <p:sp>
        <p:nvSpPr>
          <p:cNvPr id="47" name="Rectángulo 46"/>
          <p:cNvSpPr/>
          <p:nvPr/>
        </p:nvSpPr>
        <p:spPr>
          <a:xfrm>
            <a:off x="7381544" y="4686711"/>
            <a:ext cx="7537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Educativo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6540673" y="2967512"/>
            <a:ext cx="9954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Comunitario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4629403" y="3014005"/>
            <a:ext cx="7847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Hogar</a:t>
            </a:r>
            <a:endParaRPr lang="es-CO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4435804" y="2996506"/>
            <a:ext cx="3002268" cy="278295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400" b="1" dirty="0">
              <a:latin typeface="Segoe UI Light"/>
              <a:cs typeface="Segoe UI Light"/>
            </a:endParaRPr>
          </a:p>
          <a:p>
            <a:pPr algn="ctr"/>
            <a:endParaRPr lang="es-ES_tradnl" sz="1400" b="1" dirty="0">
              <a:latin typeface="Segoe UI Light"/>
              <a:cs typeface="Segoe UI Ligh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49942" y="3817819"/>
            <a:ext cx="1160140" cy="112120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918902" y="3261927"/>
            <a:ext cx="21381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Acciones</a:t>
            </a:r>
          </a:p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Individuales</a:t>
            </a:r>
            <a:endParaRPr lang="es-CO" sz="13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cxnSp>
        <p:nvCxnSpPr>
          <p:cNvPr id="34" name="Conector recto 33"/>
          <p:cNvCxnSpPr/>
          <p:nvPr/>
        </p:nvCxnSpPr>
        <p:spPr>
          <a:xfrm flipH="1" flipV="1">
            <a:off x="1541417" y="3566160"/>
            <a:ext cx="18079" cy="6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Llamada rectangular 50"/>
          <p:cNvSpPr/>
          <p:nvPr/>
        </p:nvSpPr>
        <p:spPr>
          <a:xfrm rot="16200000">
            <a:off x="-868215" y="1689540"/>
            <a:ext cx="5016759" cy="3041654"/>
          </a:xfrm>
          <a:prstGeom prst="wedgeRectCallout">
            <a:avLst>
              <a:gd name="adj1" fmla="val 31202"/>
              <a:gd name="adj2" fmla="val 74743"/>
            </a:avLst>
          </a:prstGeom>
          <a:gradFill flip="none" rotWithShape="1">
            <a:gsLst>
              <a:gs pos="0">
                <a:srgbClr val="CC0099">
                  <a:tint val="66000"/>
                  <a:satMod val="160000"/>
                </a:srgbClr>
              </a:gs>
              <a:gs pos="50000">
                <a:srgbClr val="CC0099">
                  <a:tint val="44500"/>
                  <a:satMod val="160000"/>
                </a:srgbClr>
              </a:gs>
              <a:gs pos="100000">
                <a:srgbClr val="CC0099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9F25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CuadroTexto 27"/>
          <p:cNvSpPr txBox="1"/>
          <p:nvPr/>
        </p:nvSpPr>
        <p:spPr>
          <a:xfrm>
            <a:off x="119337" y="701988"/>
            <a:ext cx="3041655" cy="5016758"/>
          </a:xfrm>
          <a:prstGeom prst="rect">
            <a:avLst/>
          </a:prstGeom>
          <a:gradFill flip="none" rotWithShape="1">
            <a:gsLst>
              <a:gs pos="0">
                <a:srgbClr val="CC0099">
                  <a:tint val="66000"/>
                  <a:satMod val="160000"/>
                </a:srgbClr>
              </a:gs>
              <a:gs pos="50000">
                <a:srgbClr val="CC0099">
                  <a:tint val="44500"/>
                  <a:satMod val="160000"/>
                </a:srgbClr>
              </a:gs>
              <a:gs pos="100000">
                <a:srgbClr val="CC009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000" dirty="0">
                <a:latin typeface="Segoe UI Light" panose="020B0502040204020203" pitchFamily="34" charset="0"/>
              </a:rPr>
              <a:t>Marco de la ley 1355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000" dirty="0">
                <a:solidFill>
                  <a:srgbClr val="000000"/>
                </a:solidFill>
                <a:latin typeface="Segoe UI Light" panose="020B0502040204020203" pitchFamily="34" charset="0"/>
              </a:rPr>
              <a:t>Adoptar pieza comunicativa para señalizar los ALH en los lugares establecidos en el Art. 19 de la Ley 1335 de 2009, autorizadas por el MSPS.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000" dirty="0">
                <a:solidFill>
                  <a:srgbClr val="000000"/>
                </a:solidFill>
                <a:latin typeface="Segoe UI Light" panose="020B0502040204020203" pitchFamily="34" charset="0"/>
              </a:rPr>
              <a:t>Realizar la señalización de los lugares establecidos en el Art. 19 de la Ley 1335 de 2009</a:t>
            </a:r>
            <a:endParaRPr lang="es-ES" sz="1000" dirty="0">
              <a:latin typeface="Segoe UI Light" panose="020B05020402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000" dirty="0">
                <a:latin typeface="Segoe UI Light" panose="020B0502040204020203" pitchFamily="34" charset="0"/>
              </a:rPr>
              <a:t>Establecer roles y responsabilidades de  los diferentes sectores del gobierno.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000" dirty="0">
                <a:latin typeface="Segoe UI Light" panose="020B0502040204020203" pitchFamily="34" charset="0"/>
              </a:rPr>
              <a:t>Realizar consulta pública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000" dirty="0">
                <a:latin typeface="Segoe UI Light" panose="020B0502040204020203" pitchFamily="34" charset="0"/>
              </a:rPr>
              <a:t>Emitir resolución administrativa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000" dirty="0">
                <a:latin typeface="Segoe UI Light" panose="020B0502040204020203" pitchFamily="34" charset="0"/>
              </a:rPr>
              <a:t>Definir los mecanismos para la Inspección Vigilancia y Control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000" dirty="0">
                <a:latin typeface="Segoe UI Light" panose="020B0502040204020203" pitchFamily="34" charset="0"/>
              </a:rPr>
              <a:t>Realizar seguimiento al cumplimiento de la normativa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000" dirty="0">
                <a:latin typeface="Segoe UI Light" panose="020B0502040204020203" pitchFamily="34" charset="0"/>
              </a:rPr>
              <a:t>Garantizar la disponibilidad de un profesional de la actividad física a través de alianzas intersectoriales para la realización de programas y consejería grupales para la promoción de la actividad física y la prevención de la HTA.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000" dirty="0">
                <a:latin typeface="Segoe UI Light" panose="020B0502040204020203" pitchFamily="34" charset="0"/>
              </a:rPr>
              <a:t>Promover  la reducción del consumo de bebidas azucaradas y productos de alta densidad calórica y alto contenido de nutrientes críticos (azúcar, sal, grasas saturadas y grasas </a:t>
            </a:r>
            <a:r>
              <a:rPr lang="es-ES" sz="1000" dirty="0" err="1">
                <a:latin typeface="Segoe UI Light" panose="020B0502040204020203" pitchFamily="34" charset="0"/>
              </a:rPr>
              <a:t>trans</a:t>
            </a:r>
            <a:r>
              <a:rPr lang="es-ES" sz="1000" dirty="0">
                <a:latin typeface="Segoe UI Light" panose="020B0502040204020203" pitchFamily="34" charset="0"/>
              </a:rPr>
              <a:t>) en los expendios de alimentos en el entorno laboral (casinos, maquinas dispensadoras de alimentos, entre otros).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000" dirty="0">
                <a:latin typeface="Segoe UI Light" panose="020B0502040204020203" pitchFamily="34" charset="0"/>
              </a:rPr>
              <a:t>Promover la disponibilidad de infraestructuras y bienes que incentiven el transporte activo (andenes, ciclo-vías, parqueaderos para bicicletas, adecuado uso del suelo, planeación urbana, etc</a:t>
            </a:r>
            <a:r>
              <a:rPr lang="es-ES" sz="1000" dirty="0" smtClean="0">
                <a:latin typeface="Segoe UI Light" panose="020B0502040204020203" pitchFamily="34" charset="0"/>
              </a:rPr>
              <a:t>.)</a:t>
            </a:r>
            <a:endParaRPr lang="es-ES" sz="1050" dirty="0">
              <a:latin typeface="Segoe UI Light"/>
              <a:cs typeface="Segoe UI Light"/>
            </a:endParaRPr>
          </a:p>
        </p:txBody>
      </p:sp>
      <p:sp>
        <p:nvSpPr>
          <p:cNvPr id="26" name="CuadroTexto 13"/>
          <p:cNvSpPr txBox="1"/>
          <p:nvPr/>
        </p:nvSpPr>
        <p:spPr>
          <a:xfrm>
            <a:off x="0" y="116632"/>
            <a:ext cx="11568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Ruta </a:t>
            </a:r>
            <a:r>
              <a:rPr lang="es-ES_trad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Integral de Atención (RIA</a:t>
            </a:r>
            <a:r>
              <a:rPr lang="es-ES_tradnl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para la prevención y manejo de la Hipertensión </a:t>
            </a:r>
            <a:r>
              <a:rPr lang="es-ES_trad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Arterial  </a:t>
            </a:r>
            <a:endParaRPr lang="es-E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024" y="6021288"/>
            <a:ext cx="4488640" cy="75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50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/>
          <p:cNvPicPr>
            <a:picLocks noChangeAspect="1"/>
          </p:cNvPicPr>
          <p:nvPr/>
        </p:nvPicPr>
        <p:blipFill rotWithShape="1">
          <a:blip r:embed="rId2"/>
          <a:srcRect l="4262" r="4979" b="3430"/>
          <a:stretch/>
        </p:blipFill>
        <p:spPr>
          <a:xfrm>
            <a:off x="1826959" y="565114"/>
            <a:ext cx="8315303" cy="5562492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4" t="53017" r="45321" b="9968"/>
          <a:stretch/>
        </p:blipFill>
        <p:spPr bwMode="auto">
          <a:xfrm>
            <a:off x="0" y="116632"/>
            <a:ext cx="12192000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4143456" y="-993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3940325" y="1324531"/>
            <a:ext cx="3718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Gestión Salud Pública</a:t>
            </a:r>
            <a:endParaRPr lang="es-CO" sz="1400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080079" y="1332909"/>
            <a:ext cx="2208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bg1"/>
                </a:solidFill>
                <a:latin typeface="Segoe UI Light" panose="020B0502040204020203" pitchFamily="34" charset="0"/>
              </a:rPr>
              <a:t>Promoción de la Salud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2919411" y="5129446"/>
            <a:ext cx="3079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5" name="CuadroTexto 44"/>
          <p:cNvSpPr txBox="1"/>
          <p:nvPr/>
        </p:nvSpPr>
        <p:spPr>
          <a:xfrm>
            <a:off x="3871131" y="4703467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Laboral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0325" y="4387981"/>
            <a:ext cx="438950" cy="298730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5241" y="2680230"/>
            <a:ext cx="317019" cy="317019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5280" y="2704617"/>
            <a:ext cx="371888" cy="268247"/>
          </a:xfrm>
          <a:prstGeom prst="rect">
            <a:avLst/>
          </a:prstGeom>
        </p:spPr>
      </p:pic>
      <p:pic>
        <p:nvPicPr>
          <p:cNvPr id="46" name="Imagen 4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36160" y="4407918"/>
            <a:ext cx="444500" cy="228600"/>
          </a:xfrm>
          <a:prstGeom prst="rect">
            <a:avLst/>
          </a:prstGeom>
        </p:spPr>
      </p:pic>
      <p:sp>
        <p:nvSpPr>
          <p:cNvPr id="47" name="Rectángulo 46"/>
          <p:cNvSpPr/>
          <p:nvPr/>
        </p:nvSpPr>
        <p:spPr>
          <a:xfrm>
            <a:off x="7381544" y="4686711"/>
            <a:ext cx="7537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Educativo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6540673" y="2967512"/>
            <a:ext cx="9954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Comunitario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4629403" y="3014005"/>
            <a:ext cx="7847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Hogar</a:t>
            </a:r>
            <a:endParaRPr lang="es-CO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4435804" y="2996506"/>
            <a:ext cx="3002268" cy="278295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400" b="1" dirty="0">
              <a:latin typeface="Segoe UI Light"/>
              <a:cs typeface="Segoe UI Light"/>
            </a:endParaRPr>
          </a:p>
          <a:p>
            <a:pPr algn="ctr"/>
            <a:endParaRPr lang="es-ES_tradnl" sz="1400" b="1" dirty="0">
              <a:latin typeface="Segoe UI Light"/>
              <a:cs typeface="Segoe UI Ligh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49942" y="3817819"/>
            <a:ext cx="1160140" cy="112120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918902" y="3261927"/>
            <a:ext cx="21381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Acciones</a:t>
            </a:r>
          </a:p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Individuales</a:t>
            </a:r>
            <a:endParaRPr lang="es-CO" sz="13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7" name="Llamada rectangular 26"/>
          <p:cNvSpPr/>
          <p:nvPr/>
        </p:nvSpPr>
        <p:spPr>
          <a:xfrm rot="16200000" flipV="1">
            <a:off x="7917409" y="1343521"/>
            <a:ext cx="4590058" cy="3720455"/>
          </a:xfrm>
          <a:prstGeom prst="wedgeRectCallout">
            <a:avLst>
              <a:gd name="adj1" fmla="val 31027"/>
              <a:gd name="adj2" fmla="val 60940"/>
            </a:avLst>
          </a:prstGeom>
          <a:gradFill flip="none" rotWithShape="1">
            <a:gsLst>
              <a:gs pos="0">
                <a:srgbClr val="77C125">
                  <a:tint val="66000"/>
                  <a:satMod val="160000"/>
                </a:srgbClr>
              </a:gs>
              <a:gs pos="50000">
                <a:srgbClr val="77C125">
                  <a:tint val="44500"/>
                  <a:satMod val="160000"/>
                </a:srgbClr>
              </a:gs>
              <a:gs pos="100000">
                <a:srgbClr val="77C125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CuadroTexto 25"/>
          <p:cNvSpPr txBox="1"/>
          <p:nvPr/>
        </p:nvSpPr>
        <p:spPr>
          <a:xfrm>
            <a:off x="8410476" y="1090075"/>
            <a:ext cx="366218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PROMOCIÓN DE LA SALUD</a:t>
            </a:r>
          </a:p>
          <a:p>
            <a:pPr algn="just"/>
            <a:endParaRPr lang="es-ES_tradnl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_tradnl" sz="1600" dirty="0">
                <a:latin typeface="Arial" panose="020B0604020202020204" pitchFamily="34" charset="0"/>
                <a:cs typeface="Arial" panose="020B0604020202020204" pitchFamily="34" charset="0"/>
              </a:rPr>
              <a:t>Marco de acción que contribuye a garantizar el derecho a la vida y a la salud mediante la formulación, implementación y evaluación de políticas publicas saludables, el desarrollo de capacidades, la movilización social, la creación de entornos saludables y el desarrollo de acciones sectoriales e intersectoriales/</a:t>
            </a:r>
            <a:r>
              <a:rPr lang="es-ES_tradnl" sz="1600" dirty="0" err="1">
                <a:latin typeface="Arial" panose="020B0604020202020204" pitchFamily="34" charset="0"/>
                <a:cs typeface="Arial" panose="020B0604020202020204" pitchFamily="34" charset="0"/>
              </a:rPr>
              <a:t>transectoriales</a:t>
            </a:r>
            <a:r>
              <a:rPr lang="es-ES_tradnl" sz="1600" dirty="0">
                <a:latin typeface="Arial" panose="020B0604020202020204" pitchFamily="34" charset="0"/>
                <a:cs typeface="Arial" panose="020B0604020202020204" pitchFamily="34" charset="0"/>
              </a:rPr>
              <a:t> y comunitarias, dirigidas a la reducción de inequidades y a la afectación positiva de los determinantes sociales de la salud, lideradas por los mandatarios locales</a:t>
            </a:r>
            <a:r>
              <a:rPr lang="es-ES_trad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uadroTexto 13"/>
          <p:cNvSpPr txBox="1"/>
          <p:nvPr/>
        </p:nvSpPr>
        <p:spPr>
          <a:xfrm>
            <a:off x="0" y="116632"/>
            <a:ext cx="11568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Ruta </a:t>
            </a:r>
            <a:r>
              <a:rPr lang="es-ES_trad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Integral de Atención (RIA</a:t>
            </a:r>
            <a:r>
              <a:rPr lang="es-ES_tradnl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para la prevención y manejo de la Hipertensión </a:t>
            </a:r>
            <a:r>
              <a:rPr lang="es-ES_trad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Arterial  </a:t>
            </a:r>
            <a:endParaRPr lang="es-E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6053843"/>
            <a:ext cx="4488640" cy="75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75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/>
          <p:cNvPicPr>
            <a:picLocks noChangeAspect="1"/>
          </p:cNvPicPr>
          <p:nvPr/>
        </p:nvPicPr>
        <p:blipFill rotWithShape="1">
          <a:blip r:embed="rId2"/>
          <a:srcRect l="4262" r="4979" b="3430"/>
          <a:stretch/>
        </p:blipFill>
        <p:spPr>
          <a:xfrm>
            <a:off x="1826959" y="565114"/>
            <a:ext cx="8315303" cy="5562492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4" t="53017" r="45321" b="9968"/>
          <a:stretch/>
        </p:blipFill>
        <p:spPr bwMode="auto">
          <a:xfrm>
            <a:off x="0" y="116632"/>
            <a:ext cx="12192000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4143456" y="-993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3940325" y="1324531"/>
            <a:ext cx="3718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Gestión Salud Pública</a:t>
            </a:r>
            <a:endParaRPr lang="es-CO" sz="1400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080079" y="1332909"/>
            <a:ext cx="2208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bg1"/>
                </a:solidFill>
                <a:latin typeface="Segoe UI Light" panose="020B0502040204020203" pitchFamily="34" charset="0"/>
              </a:rPr>
              <a:t>Promoción de la Salud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2919411" y="5129446"/>
            <a:ext cx="3079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5" name="CuadroTexto 44"/>
          <p:cNvSpPr txBox="1"/>
          <p:nvPr/>
        </p:nvSpPr>
        <p:spPr>
          <a:xfrm>
            <a:off x="3871131" y="4703467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Laboral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0325" y="4387981"/>
            <a:ext cx="438950" cy="298730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5241" y="2680230"/>
            <a:ext cx="317019" cy="317019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5280" y="2704617"/>
            <a:ext cx="371888" cy="268247"/>
          </a:xfrm>
          <a:prstGeom prst="rect">
            <a:avLst/>
          </a:prstGeom>
        </p:spPr>
      </p:pic>
      <p:pic>
        <p:nvPicPr>
          <p:cNvPr id="46" name="Imagen 4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36160" y="4407918"/>
            <a:ext cx="444500" cy="228600"/>
          </a:xfrm>
          <a:prstGeom prst="rect">
            <a:avLst/>
          </a:prstGeom>
        </p:spPr>
      </p:pic>
      <p:sp>
        <p:nvSpPr>
          <p:cNvPr id="47" name="Rectángulo 46"/>
          <p:cNvSpPr/>
          <p:nvPr/>
        </p:nvSpPr>
        <p:spPr>
          <a:xfrm>
            <a:off x="7381544" y="4686711"/>
            <a:ext cx="7537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Educativo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6540673" y="2967512"/>
            <a:ext cx="9954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Comunitario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4629403" y="3014005"/>
            <a:ext cx="7847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Hogar</a:t>
            </a:r>
            <a:endParaRPr lang="es-CO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4435804" y="2996506"/>
            <a:ext cx="3002268" cy="278295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400" b="1" dirty="0">
              <a:latin typeface="Segoe UI Light"/>
              <a:cs typeface="Segoe UI Light"/>
            </a:endParaRPr>
          </a:p>
          <a:p>
            <a:pPr algn="ctr"/>
            <a:endParaRPr lang="es-ES_tradnl" sz="1400" b="1" dirty="0">
              <a:latin typeface="Segoe UI Light"/>
              <a:cs typeface="Segoe UI Ligh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49942" y="3817819"/>
            <a:ext cx="1160140" cy="112120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918902" y="3261927"/>
            <a:ext cx="21381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Acciones</a:t>
            </a:r>
          </a:p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Individuales</a:t>
            </a:r>
            <a:endParaRPr lang="es-CO" sz="13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7" name="Llamada rectangular 26"/>
          <p:cNvSpPr/>
          <p:nvPr/>
        </p:nvSpPr>
        <p:spPr>
          <a:xfrm rot="16200000" flipV="1">
            <a:off x="7386971" y="1441911"/>
            <a:ext cx="5650934" cy="3720455"/>
          </a:xfrm>
          <a:prstGeom prst="wedgeRectCallout">
            <a:avLst>
              <a:gd name="adj1" fmla="val 31027"/>
              <a:gd name="adj2" fmla="val 60940"/>
            </a:avLst>
          </a:prstGeom>
          <a:gradFill flip="none" rotWithShape="1">
            <a:gsLst>
              <a:gs pos="0">
                <a:srgbClr val="77C125">
                  <a:tint val="66000"/>
                  <a:satMod val="160000"/>
                </a:srgbClr>
              </a:gs>
              <a:gs pos="50000">
                <a:srgbClr val="77C125">
                  <a:tint val="44500"/>
                  <a:satMod val="160000"/>
                </a:srgbClr>
              </a:gs>
              <a:gs pos="100000">
                <a:srgbClr val="77C125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CuadroTexto 25"/>
          <p:cNvSpPr txBox="1"/>
          <p:nvPr/>
        </p:nvSpPr>
        <p:spPr>
          <a:xfrm>
            <a:off x="8410476" y="875858"/>
            <a:ext cx="3662189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 fontAlgn="t">
              <a:buFont typeface="Arial" panose="020B0604020202020204" pitchFamily="34" charset="0"/>
              <a:buChar char="•"/>
            </a:pPr>
            <a:r>
              <a:rPr lang="es-ES" sz="1050" dirty="0">
                <a:latin typeface="Segoe UI Light" panose="020B0502040204020203" pitchFamily="34" charset="0"/>
              </a:rPr>
              <a:t>Posicionar el control social de las medidas establecidas para protección de la ciudadanía frente al consumo de tabaco y la exposición al humo de tabaco </a:t>
            </a:r>
          </a:p>
          <a:p>
            <a:pPr marL="171450" indent="-171450" algn="just" fontAlgn="t">
              <a:buFont typeface="Arial" panose="020B0604020202020204" pitchFamily="34" charset="0"/>
              <a:buChar char="•"/>
            </a:pPr>
            <a:r>
              <a:rPr lang="es-ES" sz="1050" dirty="0">
                <a:latin typeface="Segoe UI Light" panose="020B0502040204020203" pitchFamily="34" charset="0"/>
              </a:rPr>
              <a:t>Promover el desarrollo de programas que permitan a los empleadores reemplazar el uso del vehículo motor por el transporte activo/público</a:t>
            </a:r>
          </a:p>
          <a:p>
            <a:pPr marL="171450" indent="-171450" algn="just" fontAlgn="t">
              <a:buFont typeface="Arial" panose="020B0604020202020204" pitchFamily="34" charset="0"/>
              <a:buChar char="•"/>
            </a:pPr>
            <a:r>
              <a:rPr lang="es-ES" sz="1050" dirty="0">
                <a:latin typeface="Segoe UI Light" panose="020B0502040204020203" pitchFamily="34" charset="0"/>
              </a:rPr>
              <a:t>Posicionar el cumplimiento de la señalización de los lugares protegidos por la medida "Ambientes 100% libres de humo de tabaco"</a:t>
            </a:r>
          </a:p>
          <a:p>
            <a:pPr marL="171450" indent="-171450" algn="just" fontAlgn="t">
              <a:buFont typeface="Arial" panose="020B0604020202020204" pitchFamily="34" charset="0"/>
              <a:buChar char="•"/>
            </a:pPr>
            <a:r>
              <a:rPr lang="es-ES" sz="1050" dirty="0">
                <a:latin typeface="Segoe UI Light" panose="020B0502040204020203" pitchFamily="34" charset="0"/>
              </a:rPr>
              <a:t>Promover el desarrollo de programas e incentivos   para la dotación y uso de bicicletas públicas, establecimientos con parqueaderos para funcionarios y visitantes y baños para usuarios del sistema.</a:t>
            </a:r>
          </a:p>
          <a:p>
            <a:pPr marL="171450" indent="-171450" algn="just" fontAlgn="t">
              <a:buFont typeface="Arial" panose="020B0604020202020204" pitchFamily="34" charset="0"/>
              <a:buChar char="•"/>
            </a:pPr>
            <a:r>
              <a:rPr lang="es-ES" sz="1050" dirty="0">
                <a:latin typeface="Segoe UI Light" panose="020B0502040204020203" pitchFamily="34" charset="0"/>
              </a:rPr>
              <a:t>Promover y posicionar oferta de alimentos saludables y educación nutricional</a:t>
            </a:r>
          </a:p>
          <a:p>
            <a:pPr marL="171450" indent="-171450" algn="just" fontAlgn="t">
              <a:buFont typeface="Arial" panose="020B0604020202020204" pitchFamily="34" charset="0"/>
              <a:buChar char="•"/>
            </a:pPr>
            <a:r>
              <a:rPr lang="es-ES" sz="1050" dirty="0">
                <a:latin typeface="Segoe UI Light" panose="020B0502040204020203" pitchFamily="34" charset="0"/>
              </a:rPr>
              <a:t>Fortalecer los programas de fomento de la  actividad física</a:t>
            </a:r>
          </a:p>
          <a:p>
            <a:pPr marL="171450" indent="-171450" algn="just" fontAlgn="t">
              <a:buFont typeface="Arial" panose="020B0604020202020204" pitchFamily="34" charset="0"/>
              <a:buChar char="•"/>
            </a:pPr>
            <a:r>
              <a:rPr lang="es-ES" sz="1050" dirty="0">
                <a:latin typeface="Segoe UI Light" panose="020B0502040204020203" pitchFamily="34" charset="0"/>
              </a:rPr>
              <a:t>Promover y posicionar la Instalación de centros de expendio de frutas y verduras  en zonas marginadas cercanos a las viviendas</a:t>
            </a:r>
          </a:p>
          <a:p>
            <a:pPr marL="171450" indent="-171450" algn="just" fontAlgn="t">
              <a:buFont typeface="Arial" panose="020B0604020202020204" pitchFamily="34" charset="0"/>
              <a:buChar char="•"/>
            </a:pPr>
            <a:r>
              <a:rPr lang="es-ES" sz="1050" dirty="0">
                <a:latin typeface="Segoe UI Light" panose="020B0502040204020203" pitchFamily="34" charset="0"/>
              </a:rPr>
              <a:t>Promover y posicionar procesos IEC sobre riesgos y daños del consumo de alcohol</a:t>
            </a:r>
          </a:p>
          <a:p>
            <a:pPr marL="171450" indent="-171450" algn="just" fontAlgn="t">
              <a:buFont typeface="Arial" panose="020B0604020202020204" pitchFamily="34" charset="0"/>
              <a:buChar char="•"/>
            </a:pPr>
            <a:r>
              <a:rPr lang="es-ES" sz="1050" dirty="0">
                <a:latin typeface="Segoe UI Light" panose="020B0502040204020203" pitchFamily="34" charset="0"/>
              </a:rPr>
              <a:t>Promover y acompañar procesos de control social sobre la comercialización de las bebidas alcohólicas.</a:t>
            </a:r>
          </a:p>
          <a:p>
            <a:pPr marL="171450" indent="-171450" algn="just" fontAlgn="t">
              <a:buFont typeface="Arial" panose="020B0604020202020204" pitchFamily="34" charset="0"/>
              <a:buChar char="•"/>
            </a:pPr>
            <a:r>
              <a:rPr lang="es-ES" sz="1050" dirty="0">
                <a:latin typeface="Segoe UI Light" panose="020B0502040204020203" pitchFamily="34" charset="0"/>
              </a:rPr>
              <a:t>Promover y posicionar mecanismos de información  de los beneficios y contenidos nutricionales en puntos de expendio de alimentos.</a:t>
            </a:r>
          </a:p>
          <a:p>
            <a:pPr marL="171450" indent="-171450" algn="just" fontAlgn="t">
              <a:buFont typeface="Arial" panose="020B0604020202020204" pitchFamily="34" charset="0"/>
              <a:buChar char="•"/>
            </a:pPr>
            <a:r>
              <a:rPr lang="es-ES" sz="1050" dirty="0">
                <a:latin typeface="Segoe UI Light" panose="020B0502040204020203" pitchFamily="34" charset="0"/>
              </a:rPr>
              <a:t>Promover y posicionar medidas de control a la oferta alimentos de alta densidad calórica y alto contenido de nutrientes críticos (azúcar, sal, grasas saturadas y grasas </a:t>
            </a:r>
            <a:r>
              <a:rPr lang="es-ES" sz="1050" dirty="0" err="1">
                <a:latin typeface="Segoe UI Light" panose="020B0502040204020203" pitchFamily="34" charset="0"/>
              </a:rPr>
              <a:t>trans</a:t>
            </a:r>
            <a:r>
              <a:rPr lang="es-ES" sz="1050" dirty="0">
                <a:latin typeface="Segoe UI Light" panose="020B0502040204020203" pitchFamily="34" charset="0"/>
              </a:rPr>
              <a:t>) en los </a:t>
            </a:r>
            <a:r>
              <a:rPr lang="es-ES" sz="1050" dirty="0" smtClean="0">
                <a:latin typeface="Segoe UI Light" panose="020B0502040204020203" pitchFamily="34" charset="0"/>
              </a:rPr>
              <a:t>entornos</a:t>
            </a:r>
            <a:endParaRPr lang="es-CO" sz="1200" dirty="0"/>
          </a:p>
        </p:txBody>
      </p:sp>
      <p:sp>
        <p:nvSpPr>
          <p:cNvPr id="22" name="CuadroTexto 13"/>
          <p:cNvSpPr txBox="1"/>
          <p:nvPr/>
        </p:nvSpPr>
        <p:spPr>
          <a:xfrm>
            <a:off x="0" y="116632"/>
            <a:ext cx="11568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Ruta </a:t>
            </a:r>
            <a:r>
              <a:rPr lang="es-ES_trad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Integral de Atención (RIA</a:t>
            </a:r>
            <a:r>
              <a:rPr lang="es-ES_tradnl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para la prevención y manejo de la Hipertensión </a:t>
            </a:r>
            <a:r>
              <a:rPr lang="es-ES_trad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Arterial  </a:t>
            </a:r>
            <a:endParaRPr lang="es-E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6053843"/>
            <a:ext cx="4488640" cy="75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23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/>
          <p:cNvPicPr>
            <a:picLocks noChangeAspect="1"/>
          </p:cNvPicPr>
          <p:nvPr/>
        </p:nvPicPr>
        <p:blipFill rotWithShape="1">
          <a:blip r:embed="rId2"/>
          <a:srcRect l="4262" r="4979" b="3430"/>
          <a:stretch/>
        </p:blipFill>
        <p:spPr>
          <a:xfrm>
            <a:off x="1991544" y="675212"/>
            <a:ext cx="8150718" cy="545239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4" t="53017" r="45321" b="9968"/>
          <a:stretch/>
        </p:blipFill>
        <p:spPr bwMode="auto">
          <a:xfrm>
            <a:off x="0" y="61666"/>
            <a:ext cx="12215333" cy="596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4143456" y="-993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0" y="116632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INTERVENCIONES PARA PROMOVER LOS ESTILOS DE VIDA SALUDABLES, LA SALUD CARDIOVASCULAR Y </a:t>
            </a:r>
            <a:r>
              <a:rPr lang="es-C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PREVENIR LA HIPERTENSION ARTERIAL EL </a:t>
            </a: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ENTORNO EDUCATIVO </a:t>
            </a:r>
            <a:r>
              <a:rPr lang="es-C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(colegios, universidades)</a:t>
            </a:r>
            <a:endParaRPr lang="es-E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940325" y="1324531"/>
            <a:ext cx="3718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Gestión Salud Pública</a:t>
            </a:r>
            <a:endParaRPr lang="es-CO" sz="1400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080079" y="1332909"/>
            <a:ext cx="2208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bg1"/>
                </a:solidFill>
                <a:latin typeface="Segoe UI Light" panose="020B0502040204020203" pitchFamily="34" charset="0"/>
              </a:rPr>
              <a:t>Promoción de la Salud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2919411" y="5129446"/>
            <a:ext cx="3079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5" name="CuadroTexto 44"/>
          <p:cNvSpPr txBox="1"/>
          <p:nvPr/>
        </p:nvSpPr>
        <p:spPr>
          <a:xfrm>
            <a:off x="3871131" y="4703467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Laboral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0325" y="4387981"/>
            <a:ext cx="438950" cy="298730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5241" y="2680230"/>
            <a:ext cx="317019" cy="317019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5280" y="2704617"/>
            <a:ext cx="371888" cy="268247"/>
          </a:xfrm>
          <a:prstGeom prst="rect">
            <a:avLst/>
          </a:prstGeom>
        </p:spPr>
      </p:pic>
      <p:pic>
        <p:nvPicPr>
          <p:cNvPr id="46" name="Imagen 4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23708" y="4365104"/>
            <a:ext cx="444500" cy="228600"/>
          </a:xfrm>
          <a:prstGeom prst="rect">
            <a:avLst/>
          </a:prstGeom>
        </p:spPr>
      </p:pic>
      <p:sp>
        <p:nvSpPr>
          <p:cNvPr id="47" name="Rectángulo 46"/>
          <p:cNvSpPr/>
          <p:nvPr/>
        </p:nvSpPr>
        <p:spPr>
          <a:xfrm>
            <a:off x="7381544" y="4686711"/>
            <a:ext cx="7537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Educativo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6540673" y="2967512"/>
            <a:ext cx="9954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Comunitario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4629403" y="3014005"/>
            <a:ext cx="7847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Hogar</a:t>
            </a:r>
            <a:endParaRPr lang="es-CO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4435804" y="2996505"/>
            <a:ext cx="3028348" cy="27877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400" b="1" dirty="0">
              <a:latin typeface="Segoe UI Light"/>
              <a:cs typeface="Segoe UI Light"/>
            </a:endParaRPr>
          </a:p>
          <a:p>
            <a:pPr algn="ctr"/>
            <a:endParaRPr lang="es-ES_tradnl" sz="1400" b="1" dirty="0">
              <a:latin typeface="Segoe UI Light"/>
              <a:cs typeface="Segoe UI Ligh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49942" y="3817819"/>
            <a:ext cx="1160140" cy="112120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918902" y="3261927"/>
            <a:ext cx="21381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Acciones</a:t>
            </a:r>
          </a:p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Individuales</a:t>
            </a:r>
            <a:endParaRPr lang="es-CO" sz="13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6" name="Llamada rectangular 5"/>
          <p:cNvSpPr/>
          <p:nvPr/>
        </p:nvSpPr>
        <p:spPr>
          <a:xfrm rot="5400000">
            <a:off x="7492070" y="1654975"/>
            <a:ext cx="5400598" cy="3737493"/>
          </a:xfrm>
          <a:prstGeom prst="wedgeRectCallout">
            <a:avLst>
              <a:gd name="adj1" fmla="val 25564"/>
              <a:gd name="adj2" fmla="val 56658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Rectángulo 3"/>
          <p:cNvSpPr/>
          <p:nvPr/>
        </p:nvSpPr>
        <p:spPr>
          <a:xfrm>
            <a:off x="8337214" y="823422"/>
            <a:ext cx="3730161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Promoción de la alimentación </a:t>
            </a:r>
            <a:r>
              <a:rPr lang="es-E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saludable</a:t>
            </a:r>
          </a:p>
          <a:p>
            <a:pPr algn="just"/>
            <a:endParaRPr lang="es-ES" sz="900" b="1" u="sng" dirty="0">
              <a:latin typeface="Segoe UI Light" panose="020B0502040204020203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s-CO" sz="1000" b="1" dirty="0">
                <a:latin typeface="Arial" panose="020B0604020202020204" pitchFamily="34" charset="0"/>
                <a:cs typeface="Arial" panose="020B0604020202020204" pitchFamily="34" charset="0"/>
              </a:rPr>
              <a:t>Promover el desarrollo de </a:t>
            </a:r>
            <a:r>
              <a:rPr lang="es-CO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infraestructuras </a:t>
            </a:r>
            <a:r>
              <a:rPr lang="es-CO" sz="1000" b="1" dirty="0">
                <a:latin typeface="Arial" panose="020B0604020202020204" pitchFamily="34" charset="0"/>
                <a:cs typeface="Arial" panose="020B0604020202020204" pitchFamily="34" charset="0"/>
              </a:rPr>
              <a:t>necesarias para la implementación de estrategias que fomenten la lactancia materna: salas amigas, madre canguro , la introducción  y evolución adecuada de la alimentación </a:t>
            </a:r>
            <a:r>
              <a:rPr lang="es-CO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complementaria</a:t>
            </a:r>
          </a:p>
          <a:p>
            <a:pPr marL="228600" indent="-228600" algn="just">
              <a:buFont typeface="+mj-lt"/>
              <a:buAutoNum type="arabicPeriod"/>
            </a:pPr>
            <a:endParaRPr lang="es-CO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Promover </a:t>
            </a: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y posicionar la implementación de huertas escolares y/o universitarias para la promoción del consumo de alimentos frescos y sanos en sitio y estimular la demanda de estos alimentos en casa por parte de los niños y jóvenes.</a:t>
            </a:r>
          </a:p>
          <a:p>
            <a:pPr marL="228600" indent="-228600" algn="just">
              <a:buFont typeface="+mj-lt"/>
              <a:buAutoNum type="arabicPeriod"/>
            </a:pPr>
            <a:endParaRPr lang="es-ES" sz="1000" b="1" dirty="0">
              <a:latin typeface="Segoe UI Light" panose="020B0502040204020203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Promover la oferta de alimentos saludables mediante puntos de distribución y comercialización con énfasis en fruta, verduras y otros alimentos sanos y frescos en el entorno educativo</a:t>
            </a:r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indent="-228600" algn="just">
              <a:buFont typeface="+mj-lt"/>
              <a:buAutoNum type="arabicPeriod"/>
            </a:pPr>
            <a:endParaRPr lang="es-E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s-CO" sz="1000" b="1" dirty="0">
                <a:latin typeface="Arial" panose="020B0604020202020204" pitchFamily="34" charset="0"/>
                <a:cs typeface="Arial" panose="020B0604020202020204" pitchFamily="34" charset="0"/>
              </a:rPr>
              <a:t>Promover y posicionar   medidas de control a la oferta alimentos y bebidas de alta densidad calórica y alto contenido de nutrientes críticos (azúcar, sal, grasas saturadas y grasas </a:t>
            </a:r>
            <a:r>
              <a:rPr lang="es-CO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trans</a:t>
            </a:r>
            <a:r>
              <a:rPr lang="es-CO" sz="1000" b="1" dirty="0">
                <a:latin typeface="Arial" panose="020B0604020202020204" pitchFamily="34" charset="0"/>
                <a:cs typeface="Arial" panose="020B0604020202020204" pitchFamily="34" charset="0"/>
              </a:rPr>
              <a:t>)   en el entorno educativo. (tiendas </a:t>
            </a:r>
            <a:r>
              <a:rPr lang="es-CO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escolares </a:t>
            </a:r>
            <a:r>
              <a:rPr lang="es-CO" sz="1000" b="1" dirty="0">
                <a:latin typeface="Arial" panose="020B0604020202020204" pitchFamily="34" charset="0"/>
                <a:cs typeface="Arial" panose="020B0604020202020204" pitchFamily="34" charset="0"/>
              </a:rPr>
              <a:t>y universitarias</a:t>
            </a:r>
            <a:r>
              <a:rPr lang="es-CO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28600" indent="-228600" algn="just">
              <a:buFont typeface="+mj-lt"/>
              <a:buAutoNum type="arabicPeriod"/>
            </a:pPr>
            <a:endParaRPr lang="es-CO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endParaRPr lang="es-CO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s-CO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Promover </a:t>
            </a:r>
            <a:r>
              <a:rPr lang="es-CO" sz="1000" b="1" dirty="0">
                <a:latin typeface="Arial" panose="020B0604020202020204" pitchFamily="34" charset="0"/>
                <a:cs typeface="Arial" panose="020B0604020202020204" pitchFamily="34" charset="0"/>
              </a:rPr>
              <a:t>y posicionar la educación Alimentaria y Nutricional (con énfasis en el consumo de frutas y verduras) </a:t>
            </a:r>
            <a:endParaRPr lang="es-ES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endParaRPr lang="es-ES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s-CO" sz="1000" b="1" dirty="0">
                <a:latin typeface="Arial" panose="020B0604020202020204" pitchFamily="34" charset="0"/>
                <a:cs typeface="Arial" panose="020B0604020202020204" pitchFamily="34" charset="0"/>
              </a:rPr>
              <a:t>Promover y recomendar la inclusión de la valoración nutricional en los certificados médicos de ingreso anual a instituciones educativas para Identificar riesgos en el estado nutricional (sobrepeso y obesidad</a:t>
            </a:r>
            <a:r>
              <a:rPr lang="es-CO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Imagen 45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35360" y="1159261"/>
            <a:ext cx="1380604" cy="7100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6053843"/>
            <a:ext cx="4488640" cy="75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05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/>
          <p:cNvPicPr>
            <a:picLocks noChangeAspect="1"/>
          </p:cNvPicPr>
          <p:nvPr/>
        </p:nvPicPr>
        <p:blipFill rotWithShape="1">
          <a:blip r:embed="rId2"/>
          <a:srcRect l="4262" r="4979" b="3430"/>
          <a:stretch/>
        </p:blipFill>
        <p:spPr>
          <a:xfrm>
            <a:off x="1991544" y="675212"/>
            <a:ext cx="8150718" cy="5452393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4" t="53017" r="45321" b="9968"/>
          <a:stretch/>
        </p:blipFill>
        <p:spPr bwMode="auto">
          <a:xfrm>
            <a:off x="0" y="61666"/>
            <a:ext cx="12215333" cy="596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4143456" y="-993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-29097" y="4398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INTERVENCIONES PARA PROMOVER LOS ESTILOS DE VIDA SALUDABLES, LA SALUD CARDIOVASCULAR Y </a:t>
            </a:r>
            <a:r>
              <a:rPr lang="es-C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PREVENIR LA HIPERTENSION ARTERIAL EL </a:t>
            </a: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ENTORNO EDUCATIVO </a:t>
            </a:r>
            <a:r>
              <a:rPr lang="es-C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(colegios, universidades)</a:t>
            </a:r>
            <a:endParaRPr lang="es-E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940325" y="1324531"/>
            <a:ext cx="3718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Gestión Salud Pública</a:t>
            </a:r>
            <a:endParaRPr lang="es-CO" sz="1400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080079" y="1332909"/>
            <a:ext cx="2208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bg1"/>
                </a:solidFill>
                <a:latin typeface="Segoe UI Light" panose="020B0502040204020203" pitchFamily="34" charset="0"/>
              </a:rPr>
              <a:t>Promoción de la Salud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2919411" y="5129446"/>
            <a:ext cx="3079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5" name="CuadroTexto 44"/>
          <p:cNvSpPr txBox="1"/>
          <p:nvPr/>
        </p:nvSpPr>
        <p:spPr>
          <a:xfrm>
            <a:off x="3871131" y="4703467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Laboral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0325" y="4387981"/>
            <a:ext cx="438950" cy="298730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5241" y="2680230"/>
            <a:ext cx="317019" cy="317019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5280" y="2704617"/>
            <a:ext cx="371888" cy="268247"/>
          </a:xfrm>
          <a:prstGeom prst="rect">
            <a:avLst/>
          </a:prstGeom>
        </p:spPr>
      </p:pic>
      <p:pic>
        <p:nvPicPr>
          <p:cNvPr id="46" name="Imagen 4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23708" y="4365104"/>
            <a:ext cx="444500" cy="228600"/>
          </a:xfrm>
          <a:prstGeom prst="rect">
            <a:avLst/>
          </a:prstGeom>
        </p:spPr>
      </p:pic>
      <p:sp>
        <p:nvSpPr>
          <p:cNvPr id="47" name="Rectángulo 46"/>
          <p:cNvSpPr/>
          <p:nvPr/>
        </p:nvSpPr>
        <p:spPr>
          <a:xfrm>
            <a:off x="7381544" y="4686711"/>
            <a:ext cx="7537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Educativo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6540673" y="2967512"/>
            <a:ext cx="9954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Comunitario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4629403" y="3014005"/>
            <a:ext cx="7847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Hogar</a:t>
            </a:r>
            <a:endParaRPr lang="es-CO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4435804" y="2996505"/>
            <a:ext cx="3028348" cy="27877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400" b="1" dirty="0">
              <a:latin typeface="Segoe UI Light"/>
              <a:cs typeface="Segoe UI Light"/>
            </a:endParaRPr>
          </a:p>
          <a:p>
            <a:pPr algn="ctr"/>
            <a:endParaRPr lang="es-ES_tradnl" sz="1400" b="1" dirty="0">
              <a:latin typeface="Segoe UI Light"/>
              <a:cs typeface="Segoe UI Ligh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49942" y="3817819"/>
            <a:ext cx="1160140" cy="112120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918902" y="3261927"/>
            <a:ext cx="21381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Acciones</a:t>
            </a:r>
          </a:p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Individuales</a:t>
            </a:r>
            <a:endParaRPr lang="es-CO" sz="13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6" name="Llamada rectangular 5"/>
          <p:cNvSpPr/>
          <p:nvPr/>
        </p:nvSpPr>
        <p:spPr>
          <a:xfrm rot="5400000">
            <a:off x="7492070" y="1654975"/>
            <a:ext cx="5400598" cy="3737493"/>
          </a:xfrm>
          <a:prstGeom prst="wedgeRectCallout">
            <a:avLst>
              <a:gd name="adj1" fmla="val 25564"/>
              <a:gd name="adj2" fmla="val 56658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Rectángulo 3"/>
          <p:cNvSpPr/>
          <p:nvPr/>
        </p:nvSpPr>
        <p:spPr>
          <a:xfrm>
            <a:off x="8337214" y="823422"/>
            <a:ext cx="3730161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Promoción de la </a:t>
            </a:r>
            <a:r>
              <a:rPr lang="es-E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actividad Física</a:t>
            </a:r>
          </a:p>
          <a:p>
            <a:pPr algn="just"/>
            <a:endParaRPr lang="es-ES" sz="9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Promover el desarrollo de actividades artísticas, en particular, aquellas que favorezcan la realización de actividad física como  la danza , teatro, entre otras, en el entorno educativo.</a:t>
            </a:r>
            <a:endParaRPr lang="es-ES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100" b="1" dirty="0">
              <a:latin typeface="Segoe UI Light" panose="020B0502040204020203" pitchFamily="34" charset="0"/>
            </a:endParaRPr>
          </a:p>
          <a:p>
            <a:pPr algn="just"/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8. Promover acciones que favorezcan la actividad física: uso de la bicicleta, parqueaderos de bicicletas, mejoramiento de las zonas recreativas, adecuación de duchas y baños comunitarios, mapas y rutas seguras para desplazamiento escuela-casa</a:t>
            </a:r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CO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9. Promover la inclusión de la estrategia de la actividad física y el transporte activo: programas de bicicletas compartidas, rutas seguras al colegio, como  complemento a la implementación de los proyectos pedagógicos transversales</a:t>
            </a:r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CO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10. Promover la vigilancia periódica del grado de cambio en la condición física (cardiovascular, muscular, flexibilidad) de los escolares a través de mediciones protocolizadas y validadas, buscando alcanzar o superar el percentil 50 en cada uno de los escolares evaluados de acuerdo a los parámetros establecidos en el lineamiento de la promoción de la actividad física en el tiempo libre</a:t>
            </a:r>
          </a:p>
        </p:txBody>
      </p:sp>
      <p:pic>
        <p:nvPicPr>
          <p:cNvPr id="26" name="Imagen 45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35360" y="1159261"/>
            <a:ext cx="1380604" cy="7100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6053843"/>
            <a:ext cx="4488640" cy="75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19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/>
          <p:cNvPicPr>
            <a:picLocks noChangeAspect="1"/>
          </p:cNvPicPr>
          <p:nvPr/>
        </p:nvPicPr>
        <p:blipFill rotWithShape="1">
          <a:blip r:embed="rId2"/>
          <a:srcRect l="4262" r="4979" b="3430"/>
          <a:stretch/>
        </p:blipFill>
        <p:spPr>
          <a:xfrm>
            <a:off x="1991544" y="675212"/>
            <a:ext cx="8150718" cy="5452393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4" t="53017" r="45321" b="9968"/>
          <a:stretch/>
        </p:blipFill>
        <p:spPr bwMode="auto">
          <a:xfrm>
            <a:off x="0" y="61666"/>
            <a:ext cx="12215333" cy="596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4143456" y="-993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0" y="116632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INTERVENCIONES PARA PROMOVER LOS ESTILOS DE VIDA SALUDABLES, LA SALUD CARDIOVASCULAR Y </a:t>
            </a:r>
            <a:r>
              <a:rPr lang="es-C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PREVENIR LA HIPERTENSION ARTERIAL EL </a:t>
            </a: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ENTORNO EDUCATIVO </a:t>
            </a:r>
            <a:r>
              <a:rPr lang="es-C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(colegios, universidades)</a:t>
            </a:r>
            <a:endParaRPr lang="es-E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940325" y="1324531"/>
            <a:ext cx="3718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Gestión Salud Pública</a:t>
            </a:r>
            <a:endParaRPr lang="es-CO" sz="1400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080079" y="1332909"/>
            <a:ext cx="2208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bg1"/>
                </a:solidFill>
                <a:latin typeface="Segoe UI Light" panose="020B0502040204020203" pitchFamily="34" charset="0"/>
              </a:rPr>
              <a:t>Promoción de la Salud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2919411" y="5129446"/>
            <a:ext cx="3079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5" name="CuadroTexto 44"/>
          <p:cNvSpPr txBox="1"/>
          <p:nvPr/>
        </p:nvSpPr>
        <p:spPr>
          <a:xfrm>
            <a:off x="3871131" y="4703467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Laboral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0325" y="4387981"/>
            <a:ext cx="438950" cy="298730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5241" y="2680230"/>
            <a:ext cx="317019" cy="317019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5280" y="2704617"/>
            <a:ext cx="371888" cy="268247"/>
          </a:xfrm>
          <a:prstGeom prst="rect">
            <a:avLst/>
          </a:prstGeom>
        </p:spPr>
      </p:pic>
      <p:pic>
        <p:nvPicPr>
          <p:cNvPr id="46" name="Imagen 4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23708" y="4365104"/>
            <a:ext cx="444500" cy="228600"/>
          </a:xfrm>
          <a:prstGeom prst="rect">
            <a:avLst/>
          </a:prstGeom>
        </p:spPr>
      </p:pic>
      <p:sp>
        <p:nvSpPr>
          <p:cNvPr id="47" name="Rectángulo 46"/>
          <p:cNvSpPr/>
          <p:nvPr/>
        </p:nvSpPr>
        <p:spPr>
          <a:xfrm>
            <a:off x="7381544" y="4686711"/>
            <a:ext cx="7537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Educativo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6540673" y="2967512"/>
            <a:ext cx="9954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>
                <a:solidFill>
                  <a:schemeClr val="bg1"/>
                </a:solidFill>
                <a:latin typeface="Segoe UI Light"/>
                <a:cs typeface="Segoe UI Light"/>
              </a:rPr>
              <a:t>Comunitario</a:t>
            </a:r>
            <a:endParaRPr lang="es-ES" sz="1100" b="1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4629403" y="3014005"/>
            <a:ext cx="7847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Hogar</a:t>
            </a:r>
            <a:endParaRPr lang="es-CO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4435804" y="2996505"/>
            <a:ext cx="3028348" cy="27877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400" b="1" dirty="0">
              <a:latin typeface="Segoe UI Light"/>
              <a:cs typeface="Segoe UI Light"/>
            </a:endParaRPr>
          </a:p>
          <a:p>
            <a:pPr algn="ctr"/>
            <a:endParaRPr lang="es-ES_tradnl" sz="1400" b="1" dirty="0">
              <a:latin typeface="Segoe UI Light"/>
              <a:cs typeface="Segoe UI Ligh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49942" y="3817819"/>
            <a:ext cx="1160140" cy="112120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918902" y="3261927"/>
            <a:ext cx="21381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Acciones</a:t>
            </a:r>
          </a:p>
          <a:p>
            <a:pPr algn="ctr"/>
            <a:r>
              <a:rPr lang="es-CO" sz="13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Individuales</a:t>
            </a:r>
            <a:endParaRPr lang="es-CO" sz="13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6" name="Llamada rectangular 5"/>
          <p:cNvSpPr/>
          <p:nvPr/>
        </p:nvSpPr>
        <p:spPr>
          <a:xfrm rot="5400000">
            <a:off x="7492070" y="1654975"/>
            <a:ext cx="5400598" cy="3737493"/>
          </a:xfrm>
          <a:prstGeom prst="wedgeRectCallout">
            <a:avLst>
              <a:gd name="adj1" fmla="val 25564"/>
              <a:gd name="adj2" fmla="val 56658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Rectángulo 3"/>
          <p:cNvSpPr/>
          <p:nvPr/>
        </p:nvSpPr>
        <p:spPr>
          <a:xfrm>
            <a:off x="8330955" y="1320531"/>
            <a:ext cx="3730161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Reducción en la exposición a productos derivados del tabaco y consumo nocivo de alcohol </a:t>
            </a:r>
          </a:p>
          <a:p>
            <a:pPr algn="just"/>
            <a:endParaRPr lang="es-ES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 Posicionar </a:t>
            </a:r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campañas de IEC relacionadas con los riesgos del consumo de tabaco y la exposición al humo de tabaco y consumo abusivo de alcohol.- </a:t>
            </a:r>
            <a:endParaRPr lang="es-E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O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 </a:t>
            </a:r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Posicionar estrategias de IEC para el  control social de las medidas establecidas para protección de la </a:t>
            </a:r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ciudadanía </a:t>
            </a:r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frente a  la exposición y consumo al humo de tabaco </a:t>
            </a:r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CO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13. </a:t>
            </a:r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Posicionar el cumplimiento de la señalización de los lugares protegidos por la medida "Ambientes 100% libres de humo de </a:t>
            </a:r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tabaco“.</a:t>
            </a:r>
          </a:p>
          <a:p>
            <a:pPr algn="just"/>
            <a:endParaRPr lang="es-CO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14. Promover y acompañar tamizaje del consumo problemático de alcohol, en el entorno universitario</a:t>
            </a:r>
          </a:p>
          <a:p>
            <a:pPr algn="just"/>
            <a:endParaRPr lang="es-CO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O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O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Imagen 45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35360" y="1159261"/>
            <a:ext cx="1380604" cy="7100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6053843"/>
            <a:ext cx="4488640" cy="75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64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231B2FD6E1CDD4DB1381D3458B6A55F" ma:contentTypeVersion="0" ma:contentTypeDescription="Crear nuevo documento." ma:contentTypeScope="" ma:versionID="421a4c623f2b0bb5f4f1e0244e996327">
  <xsd:schema xmlns:xsd="http://www.w3.org/2001/XMLSchema" xmlns:xs="http://www.w3.org/2001/XMLSchema" xmlns:p="http://schemas.microsoft.com/office/2006/metadata/properties" xmlns:ns2="bc7fa6d9-f289-453f-8d65-26d024cbc172" targetNamespace="http://schemas.microsoft.com/office/2006/metadata/properties" ma:root="true" ma:fieldsID="e554c2d3f2b27ffb6760a44d8a8ddcc9" ns2:_="">
    <xsd:import namespace="bc7fa6d9-f289-453f-8d65-26d024cbc17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7fa6d9-f289-453f-8d65-26d024cbc17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c7fa6d9-f289-453f-8d65-26d024cbc172">SK56FQYSNTNA-148-10</_dlc_DocId>
    <_dlc_DocIdUrl xmlns="bc7fa6d9-f289-453f-8d65-26d024cbc172">
      <Url>http://intranet.minsalud.gov.co/_layouts/15/DocIdRedir.aspx?ID=SK56FQYSNTNA-148-10</Url>
      <Description>SK56FQYSNTNA-148-10</Description>
    </_dlc_DocIdUrl>
  </documentManagement>
</p:properties>
</file>

<file path=customXml/itemProps1.xml><?xml version="1.0" encoding="utf-8"?>
<ds:datastoreItem xmlns:ds="http://schemas.openxmlformats.org/officeDocument/2006/customXml" ds:itemID="{BB2E74A8-9C09-4F90-B115-6684705911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37FBC1-4A39-422D-9FF3-7436CE19CF7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CB36426-959F-455A-A0BC-CFE47BE52C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7fa6d9-f289-453f-8d65-26d024cbc1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9603A39-B664-49B8-B461-8C0E87ABF000}">
  <ds:schemaRefs>
    <ds:schemaRef ds:uri="bc7fa6d9-f289-453f-8d65-26d024cbc172"/>
    <ds:schemaRef ds:uri="http://www.w3.org/XML/1998/namespace"/>
    <ds:schemaRef ds:uri="http://schemas.microsoft.com/office/2006/metadata/properties"/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1828</TotalTime>
  <Words>2624</Words>
  <Application>Microsoft Macintosh PowerPoint</Application>
  <PresentationFormat>Widescreen</PresentationFormat>
  <Paragraphs>305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Calibri Light</vt:lpstr>
      <vt:lpstr>Segoe UI Light</vt:lpstr>
      <vt:lpstr>Verdana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Acosta Gutierrez</dc:creator>
  <cp:lastModifiedBy>Catalina Maria Cruz Rodriguez</cp:lastModifiedBy>
  <cp:revision>137</cp:revision>
  <dcterms:created xsi:type="dcterms:W3CDTF">2014-10-20T16:00:02Z</dcterms:created>
  <dcterms:modified xsi:type="dcterms:W3CDTF">2016-07-06T22:29:12Z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0x010100C231B2FD6E1CDD4DB1381D3458B6A55F</vt:lpwstr>
  </property>
  <property fmtid="{D5CDD505-2E9C-101B-9397-08002B2CF9AE}" pid="3" name="_dlc_DocIdItemGuid">
    <vt:lpwstr>019c0135-f4b2-4aea-a0bc-72a854e15f27</vt:lpwstr>
  </property>
</Properties>
</file>